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3" r:id="rId4"/>
  </p:sldMasterIdLst>
  <p:notesMasterIdLst>
    <p:notesMasterId r:id="rId18"/>
  </p:notesMasterIdLst>
  <p:sldIdLst>
    <p:sldId id="3835" r:id="rId5"/>
    <p:sldId id="3836" r:id="rId6"/>
    <p:sldId id="3842" r:id="rId7"/>
    <p:sldId id="3845" r:id="rId8"/>
    <p:sldId id="3848" r:id="rId9"/>
    <p:sldId id="3849" r:id="rId10"/>
    <p:sldId id="3837" r:id="rId11"/>
    <p:sldId id="3830" r:id="rId12"/>
    <p:sldId id="3846" r:id="rId13"/>
    <p:sldId id="3847" r:id="rId14"/>
    <p:sldId id="257" r:id="rId15"/>
    <p:sldId id="258" r:id="rId16"/>
    <p:sldId id="384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D868829-A662-43ED-AC94-8B546E19E4A6}">
          <p14:sldIdLst>
            <p14:sldId id="3835"/>
            <p14:sldId id="3836"/>
            <p14:sldId id="3842"/>
            <p14:sldId id="3845"/>
            <p14:sldId id="3848"/>
            <p14:sldId id="3849"/>
            <p14:sldId id="3837"/>
            <p14:sldId id="3830"/>
            <p14:sldId id="3846"/>
            <p14:sldId id="3847"/>
            <p14:sldId id="257"/>
            <p14:sldId id="258"/>
            <p14:sldId id="38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53B6"/>
    <a:srgbClr val="02A9C3"/>
    <a:srgbClr val="63494A"/>
    <a:srgbClr val="3F3F3F"/>
    <a:srgbClr val="FBCF35"/>
    <a:srgbClr val="F6AE1E"/>
    <a:srgbClr val="EAC52E"/>
    <a:srgbClr val="E38A2E"/>
    <a:srgbClr val="F94B4C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OneDrive\DataScience\IST%20Text%20Mining\-Project-\episode_info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Writer Diversity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10F-4AD9-8E41-C47BDEDB80A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10F-4AD9-8E41-C47BDEDB80A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10F-4AD9-8E41-C47BDEDB80A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10F-4AD9-8E41-C47BDEDB80A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10F-4AD9-8E41-C47BDEDB80A3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10F-4AD9-8E41-C47BDEDB80A3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710F-4AD9-8E41-C47BDEDB80A3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710F-4AD9-8E41-C47BDEDB80A3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710F-4AD9-8E41-C47BDEDB80A3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710F-4AD9-8E41-C47BDEDB80A3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710F-4AD9-8E41-C47BDEDB80A3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710F-4AD9-8E41-C47BDEDB80A3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710F-4AD9-8E41-C47BDEDB80A3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710F-4AD9-8E41-C47BDEDB80A3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710F-4AD9-8E41-C47BDEDB80A3}"/>
              </c:ext>
            </c:extLst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710F-4AD9-8E41-C47BDEDB80A3}"/>
              </c:ext>
            </c:extLst>
          </c:dPt>
          <c:dPt>
            <c:idx val="16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1-710F-4AD9-8E41-C47BDEDB80A3}"/>
              </c:ext>
            </c:extLst>
          </c:dPt>
          <c:dPt>
            <c:idx val="17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710F-4AD9-8E41-C47BDEDB80A3}"/>
              </c:ext>
            </c:extLst>
          </c:dPt>
          <c:dPt>
            <c:idx val="18"/>
            <c:bubble3D val="0"/>
            <c:spPr>
              <a:solidFill>
                <a:schemeClr val="accent1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710F-4AD9-8E41-C47BDEDB80A3}"/>
              </c:ext>
            </c:extLst>
          </c:dPt>
          <c:dPt>
            <c:idx val="19"/>
            <c:bubble3D val="0"/>
            <c:spPr>
              <a:solidFill>
                <a:schemeClr val="accent2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710F-4AD9-8E41-C47BDEDB80A3}"/>
              </c:ext>
            </c:extLst>
          </c:dPt>
          <c:dPt>
            <c:idx val="20"/>
            <c:bubble3D val="0"/>
            <c:spPr>
              <a:solidFill>
                <a:schemeClr val="accent3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9-710F-4AD9-8E41-C47BDEDB80A3}"/>
              </c:ext>
            </c:extLst>
          </c:dPt>
          <c:dPt>
            <c:idx val="21"/>
            <c:bubble3D val="0"/>
            <c:spPr>
              <a:solidFill>
                <a:schemeClr val="accent4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B-710F-4AD9-8E41-C47BDEDB80A3}"/>
              </c:ext>
            </c:extLst>
          </c:dPt>
          <c:dPt>
            <c:idx val="22"/>
            <c:bubble3D val="0"/>
            <c:spPr>
              <a:solidFill>
                <a:schemeClr val="accent5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D-710F-4AD9-8E41-C47BDEDB80A3}"/>
              </c:ext>
            </c:extLst>
          </c:dPt>
          <c:dPt>
            <c:idx val="23"/>
            <c:bubble3D val="0"/>
            <c:spPr>
              <a:solidFill>
                <a:schemeClr val="accent6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F-710F-4AD9-8E41-C47BDEDB80A3}"/>
              </c:ext>
            </c:extLst>
          </c:dPt>
          <c:dPt>
            <c:idx val="24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1-710F-4AD9-8E41-C47BDEDB80A3}"/>
              </c:ext>
            </c:extLst>
          </c:dPt>
          <c:dPt>
            <c:idx val="25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3-710F-4AD9-8E41-C47BDEDB80A3}"/>
              </c:ext>
            </c:extLst>
          </c:dPt>
          <c:dPt>
            <c:idx val="26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5-710F-4AD9-8E41-C47BDEDB80A3}"/>
              </c:ext>
            </c:extLst>
          </c:dPt>
          <c:dPt>
            <c:idx val="27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7-710F-4AD9-8E41-C47BDEDB80A3}"/>
              </c:ext>
            </c:extLst>
          </c:dPt>
          <c:dPt>
            <c:idx val="28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9-710F-4AD9-8E41-C47BDEDB80A3}"/>
              </c:ext>
            </c:extLst>
          </c:dPt>
          <c:dPt>
            <c:idx val="29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B-710F-4AD9-8E41-C47BDEDB80A3}"/>
              </c:ext>
            </c:extLst>
          </c:dPt>
          <c:dPt>
            <c:idx val="30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D-710F-4AD9-8E41-C47BDEDB80A3}"/>
              </c:ext>
            </c:extLst>
          </c:dPt>
          <c:dPt>
            <c:idx val="31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F-710F-4AD9-8E41-C47BDEDB80A3}"/>
              </c:ext>
            </c:extLst>
          </c:dPt>
          <c:dPt>
            <c:idx val="32"/>
            <c:bubble3D val="0"/>
            <c:spPr>
              <a:solidFill>
                <a:schemeClr val="accent3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1-710F-4AD9-8E41-C47BDEDB80A3}"/>
              </c:ext>
            </c:extLst>
          </c:dPt>
          <c:dPt>
            <c:idx val="33"/>
            <c:bubble3D val="0"/>
            <c:spPr>
              <a:solidFill>
                <a:schemeClr val="accent4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3-710F-4AD9-8E41-C47BDEDB80A3}"/>
              </c:ext>
            </c:extLst>
          </c:dPt>
          <c:dPt>
            <c:idx val="34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5-710F-4AD9-8E41-C47BDEDB80A3}"/>
              </c:ext>
            </c:extLst>
          </c:dPt>
          <c:dPt>
            <c:idx val="35"/>
            <c:bubble3D val="0"/>
            <c:spPr>
              <a:solidFill>
                <a:schemeClr val="accent6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7-710F-4AD9-8E41-C47BDEDB80A3}"/>
              </c:ext>
            </c:extLst>
          </c:dPt>
          <c:dPt>
            <c:idx val="36"/>
            <c:bubble3D val="0"/>
            <c:spPr>
              <a:solidFill>
                <a:schemeClr val="accent1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9-710F-4AD9-8E41-C47BDEDB80A3}"/>
              </c:ext>
            </c:extLst>
          </c:dPt>
          <c:dPt>
            <c:idx val="37"/>
            <c:bubble3D val="0"/>
            <c:spPr>
              <a:solidFill>
                <a:schemeClr val="accent2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B-710F-4AD9-8E41-C47BDEDB80A3}"/>
              </c:ext>
            </c:extLst>
          </c:dPt>
          <c:dPt>
            <c:idx val="38"/>
            <c:bubble3D val="0"/>
            <c:spPr>
              <a:solidFill>
                <a:schemeClr val="accent3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D-710F-4AD9-8E41-C47BDEDB80A3}"/>
              </c:ext>
            </c:extLst>
          </c:dPt>
          <c:dPt>
            <c:idx val="39"/>
            <c:bubble3D val="0"/>
            <c:spPr>
              <a:solidFill>
                <a:schemeClr val="accent4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F-710F-4AD9-8E41-C47BDEDB80A3}"/>
              </c:ext>
            </c:extLst>
          </c:dPt>
          <c:dPt>
            <c:idx val="40"/>
            <c:bubble3D val="0"/>
            <c:spPr>
              <a:solidFill>
                <a:schemeClr val="accent5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1-710F-4AD9-8E41-C47BDEDB80A3}"/>
              </c:ext>
            </c:extLst>
          </c:dPt>
          <c:dPt>
            <c:idx val="41"/>
            <c:bubble3D val="0"/>
            <c:spPr>
              <a:solidFill>
                <a:schemeClr val="accent6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3-710F-4AD9-8E41-C47BDEDB80A3}"/>
              </c:ext>
            </c:extLst>
          </c:dPt>
          <c:dPt>
            <c:idx val="42"/>
            <c:bubble3D val="0"/>
            <c:spPr>
              <a:solidFill>
                <a:schemeClr val="accent1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5-710F-4AD9-8E41-C47BDEDB80A3}"/>
              </c:ext>
            </c:extLst>
          </c:dPt>
          <c:dPt>
            <c:idx val="43"/>
            <c:bubble3D val="0"/>
            <c:spPr>
              <a:solidFill>
                <a:schemeClr val="accent2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7-710F-4AD9-8E41-C47BDEDB80A3}"/>
              </c:ext>
            </c:extLst>
          </c:dPt>
          <c:dPt>
            <c:idx val="44"/>
            <c:bubble3D val="0"/>
            <c:spPr>
              <a:solidFill>
                <a:schemeClr val="accent3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9-710F-4AD9-8E41-C47BDEDB80A3}"/>
              </c:ext>
            </c:extLst>
          </c:dPt>
          <c:dPt>
            <c:idx val="45"/>
            <c:bubble3D val="0"/>
            <c:spPr>
              <a:solidFill>
                <a:schemeClr val="accent4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B-710F-4AD9-8E41-C47BDEDB80A3}"/>
              </c:ext>
            </c:extLst>
          </c:dPt>
          <c:cat>
            <c:strRef>
              <c:f>Sheet1!$F$1:$F$46</c:f>
              <c:strCache>
                <c:ptCount val="46"/>
                <c:pt idx="0">
                  <c:v>Alec Berg, David Mandel, Jeff Schaffer</c:v>
                </c:pt>
                <c:pt idx="1">
                  <c:v>Alec Berg, Jeff Schaffer</c:v>
                </c:pt>
                <c:pt idx="2">
                  <c:v>Alec Berg, Jeff Schaffer, David Mandel</c:v>
                </c:pt>
                <c:pt idx="3">
                  <c:v>Alec Berg, Jennifer Crittenden, Spike Feresten, Bruce Eric Kaplan, Gregg Kavet, Steve Koren, David Mandel, Dan O'Keefe, Andy Robin and Jeff Schaffer.</c:v>
                </c:pt>
                <c:pt idx="4">
                  <c:v>Andy Cowan and Larry David, Jerry Seinfeld</c:v>
                </c:pt>
                <c:pt idx="5">
                  <c:v>Andy Robin</c:v>
                </c:pt>
                <c:pt idx="6">
                  <c:v>Bruce Eric Kaplan</c:v>
                </c:pt>
                <c:pt idx="7">
                  <c:v>Bruce Kirschbaum</c:v>
                </c:pt>
                <c:pt idx="8">
                  <c:v>Bruce Kirschbaum and Sam Kass</c:v>
                </c:pt>
                <c:pt idx="9">
                  <c:v>Carol Leifer</c:v>
                </c:pt>
                <c:pt idx="10">
                  <c:v>Carol Leifer, Marjorie Gross</c:v>
                </c:pt>
                <c:pt idx="11">
                  <c:v>Dan O'Keefe</c:v>
                </c:pt>
                <c:pt idx="12">
                  <c:v>Dan O'Keefe, Alec Berg, Jeff Schaffer</c:v>
                </c:pt>
                <c:pt idx="13">
                  <c:v>Darin Henry</c:v>
                </c:pt>
                <c:pt idx="14">
                  <c:v>David Mandel</c:v>
                </c:pt>
                <c:pt idx="15">
                  <c:v>David Mandel, Peter Mehlman</c:v>
                </c:pt>
                <c:pt idx="16">
                  <c:v>Elaine Pope</c:v>
                </c:pt>
                <c:pt idx="17">
                  <c:v>Elaine Pope, Larry Charles</c:v>
                </c:pt>
                <c:pt idx="18">
                  <c:v>Fred Stoller</c:v>
                </c:pt>
                <c:pt idx="19">
                  <c:v>Gregg Kavet, Andy Robin</c:v>
                </c:pt>
                <c:pt idx="20">
                  <c:v>Jennifer Crittenden</c:v>
                </c:pt>
                <c:pt idx="21">
                  <c:v>Larry Charles</c:v>
                </c:pt>
                <c:pt idx="22">
                  <c:v>Larry Charles / Story By Marc Jaffe</c:v>
                </c:pt>
                <c:pt idx="23">
                  <c:v>Larry David</c:v>
                </c:pt>
                <c:pt idx="24">
                  <c:v>Larry David and Bill Masters</c:v>
                </c:pt>
                <c:pt idx="25">
                  <c:v>Larry David and Bob Shaw, Don McEnery</c:v>
                </c:pt>
                <c:pt idx="26">
                  <c:v>Larry David and Greg Daniels</c:v>
                </c:pt>
                <c:pt idx="27">
                  <c:v>Larry David and Larry Levin</c:v>
                </c:pt>
                <c:pt idx="28">
                  <c:v>Larry David, Bill Masters, Bob Shaw</c:v>
                </c:pt>
                <c:pt idx="29">
                  <c:v>Larry David, Jerry Seinfeld</c:v>
                </c:pt>
                <c:pt idx="30">
                  <c:v>Larry David, Jerry Seinfeld and Matt Goldman</c:v>
                </c:pt>
                <c:pt idx="31">
                  <c:v>Larry David, Jerry Seinfeld and Matt Goldman</c:v>
                </c:pt>
                <c:pt idx="32">
                  <c:v>Larry David, Larry Charles</c:v>
                </c:pt>
                <c:pt idx="33">
                  <c:v>Larry David, Larry Charles</c:v>
                </c:pt>
                <c:pt idx="34">
                  <c:v>Larry David, Peter Mehlman</c:v>
                </c:pt>
                <c:pt idx="35">
                  <c:v>Larry David, Peter Mehlman</c:v>
                </c:pt>
                <c:pt idx="36">
                  <c:v>Lawrence H. Levy, Buck Dancer (Larry David pseudonym)</c:v>
                </c:pt>
                <c:pt idx="37">
                  <c:v>Lawrence H. Levy, Buck Dancer (Larry David pseudonym)</c:v>
                </c:pt>
                <c:pt idx="38">
                  <c:v>Marjorie Gross</c:v>
                </c:pt>
                <c:pt idx="39">
                  <c:v>Marjorie Gross</c:v>
                </c:pt>
                <c:pt idx="40">
                  <c:v>Marjorie Gross, Carol Leifer</c:v>
                </c:pt>
                <c:pt idx="41">
                  <c:v>Marjorie Gross, Carol Leifer</c:v>
                </c:pt>
                <c:pt idx="42">
                  <c:v>Matt Goldman</c:v>
                </c:pt>
                <c:pt idx="43">
                  <c:v>Matt Goldman</c:v>
                </c:pt>
                <c:pt idx="44">
                  <c:v>Peter Mehlman</c:v>
                </c:pt>
                <c:pt idx="45">
                  <c:v>Peter Mehlman</c:v>
                </c:pt>
              </c:strCache>
            </c:strRef>
          </c:cat>
          <c:val>
            <c:numRef>
              <c:f>Sheet1!$G$1:$G$46</c:f>
              <c:numCache>
                <c:formatCode>General</c:formatCode>
                <c:ptCount val="46"/>
                <c:pt idx="0">
                  <c:v>1</c:v>
                </c:pt>
                <c:pt idx="1">
                  <c:v>9</c:v>
                </c:pt>
                <c:pt idx="2">
                  <c:v>2</c:v>
                </c:pt>
                <c:pt idx="3">
                  <c:v>1</c:v>
                </c:pt>
                <c:pt idx="4">
                  <c:v>1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1</c:v>
                </c:pt>
                <c:pt idx="9">
                  <c:v>3</c:v>
                </c:pt>
                <c:pt idx="10">
                  <c:v>1</c:v>
                </c:pt>
                <c:pt idx="11">
                  <c:v>2</c:v>
                </c:pt>
                <c:pt idx="12">
                  <c:v>1</c:v>
                </c:pt>
                <c:pt idx="13">
                  <c:v>1</c:v>
                </c:pt>
                <c:pt idx="14">
                  <c:v>4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10</c:v>
                </c:pt>
                <c:pt idx="20">
                  <c:v>5</c:v>
                </c:pt>
                <c:pt idx="21">
                  <c:v>15</c:v>
                </c:pt>
                <c:pt idx="22">
                  <c:v>1</c:v>
                </c:pt>
                <c:pt idx="23">
                  <c:v>29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2</c:v>
                </c:pt>
                <c:pt idx="28">
                  <c:v>1</c:v>
                </c:pt>
                <c:pt idx="29">
                  <c:v>15</c:v>
                </c:pt>
                <c:pt idx="30">
                  <c:v>1</c:v>
                </c:pt>
                <c:pt idx="31">
                  <c:v>1</c:v>
                </c:pt>
                <c:pt idx="32">
                  <c:v>2</c:v>
                </c:pt>
                <c:pt idx="33">
                  <c:v>2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14</c:v>
                </c:pt>
                <c:pt idx="45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5C-710F-4AD9-8E41-C47BDEDB80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2703F-EB58-4B0C-8B2A-EDF2A51B2C6C}" type="doc">
      <dgm:prSet loTypeId="urn:microsoft.com/office/officeart/2005/8/layout/vList3" loCatId="pictur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E293C9C-50F7-4DF0-A45F-EF6AA41E15B2}">
      <dgm:prSet custT="1"/>
      <dgm:spPr/>
      <dgm:t>
        <a:bodyPr/>
        <a:lstStyle/>
        <a:p>
          <a:r>
            <a:rPr lang="en-US" sz="3600" b="0" spc="600" dirty="0">
              <a:solidFill>
                <a:schemeClr val="bg1"/>
              </a:solidFill>
              <a:latin typeface="Arial Rounded MT Bold" panose="020F0704030504030204" pitchFamily="34" charset="0"/>
            </a:rPr>
            <a:t>JERRY</a:t>
          </a:r>
          <a:endParaRPr lang="en-US" sz="1600" b="0" spc="600" dirty="0">
            <a:solidFill>
              <a:schemeClr val="bg1"/>
            </a:solidFill>
            <a:latin typeface="Arial Rounded MT Bold" panose="020F0704030504030204" pitchFamily="34" charset="0"/>
          </a:endParaRPr>
        </a:p>
      </dgm:t>
    </dgm:pt>
    <dgm:pt modelId="{04936CC5-1B2F-4620-ABDF-F195956C3F4A}" type="parTrans" cxnId="{A7E7000F-0D10-4D88-844F-C9CB2A6A39DA}">
      <dgm:prSet/>
      <dgm:spPr/>
      <dgm:t>
        <a:bodyPr/>
        <a:lstStyle/>
        <a:p>
          <a:endParaRPr lang="en-US"/>
        </a:p>
      </dgm:t>
    </dgm:pt>
    <dgm:pt modelId="{E019F05B-61F4-4915-9D10-5D6F328EA591}" type="sibTrans" cxnId="{A7E7000F-0D10-4D88-844F-C9CB2A6A39DA}">
      <dgm:prSet/>
      <dgm:spPr/>
      <dgm:t>
        <a:bodyPr/>
        <a:lstStyle/>
        <a:p>
          <a:endParaRPr lang="en-US"/>
        </a:p>
      </dgm:t>
    </dgm:pt>
    <dgm:pt modelId="{DA3F2F2F-B5A8-4CFD-ABCE-1BC48CD913AF}">
      <dgm:prSet custT="1"/>
      <dgm:spPr/>
      <dgm:t>
        <a:bodyPr/>
        <a:lstStyle/>
        <a:p>
          <a:r>
            <a:rPr lang="en-US" sz="3600" b="0" kern="1200" spc="600" dirty="0">
              <a:solidFill>
                <a:prstClr val="white"/>
              </a:solidFill>
              <a:latin typeface="Arial Rounded MT Bold" panose="020F0704030504030204" pitchFamily="34" charset="0"/>
              <a:ea typeface="+mn-ea"/>
              <a:cs typeface="+mn-cs"/>
            </a:rPr>
            <a:t>GEORGE</a:t>
          </a:r>
        </a:p>
      </dgm:t>
    </dgm:pt>
    <dgm:pt modelId="{D4AFA5E0-6624-49A6-B10B-4FFA7483C001}" type="parTrans" cxnId="{307321D6-32A9-4F29-A35B-8328C6417311}">
      <dgm:prSet/>
      <dgm:spPr/>
      <dgm:t>
        <a:bodyPr/>
        <a:lstStyle/>
        <a:p>
          <a:endParaRPr lang="en-US"/>
        </a:p>
      </dgm:t>
    </dgm:pt>
    <dgm:pt modelId="{038FE749-6004-418E-86C7-7C1B1D7930F4}" type="sibTrans" cxnId="{307321D6-32A9-4F29-A35B-8328C6417311}">
      <dgm:prSet/>
      <dgm:spPr/>
      <dgm:t>
        <a:bodyPr/>
        <a:lstStyle/>
        <a:p>
          <a:endParaRPr lang="en-US"/>
        </a:p>
      </dgm:t>
    </dgm:pt>
    <dgm:pt modelId="{B2F9B3BC-1849-4A4A-BBE4-752B9B492C76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3600" b="0" kern="1200" spc="600" dirty="0">
              <a:solidFill>
                <a:prstClr val="white"/>
              </a:solidFill>
              <a:latin typeface="Arial Rounded MT Bold" panose="020F0704030504030204" pitchFamily="34" charset="0"/>
              <a:ea typeface="+mn-ea"/>
              <a:cs typeface="+mn-cs"/>
            </a:rPr>
            <a:t>KRAMER</a:t>
          </a:r>
        </a:p>
      </dgm:t>
    </dgm:pt>
    <dgm:pt modelId="{48FD486C-824F-4590-8CFC-BC1053E533DD}" type="parTrans" cxnId="{BB48F2B9-3F80-43D5-9223-76526A774C2D}">
      <dgm:prSet/>
      <dgm:spPr/>
      <dgm:t>
        <a:bodyPr/>
        <a:lstStyle/>
        <a:p>
          <a:endParaRPr lang="en-US"/>
        </a:p>
      </dgm:t>
    </dgm:pt>
    <dgm:pt modelId="{2946CE56-B018-4C0E-918D-0B36D170024F}" type="sibTrans" cxnId="{BB48F2B9-3F80-43D5-9223-76526A774C2D}">
      <dgm:prSet/>
      <dgm:spPr/>
      <dgm:t>
        <a:bodyPr/>
        <a:lstStyle/>
        <a:p>
          <a:endParaRPr lang="en-US"/>
        </a:p>
      </dgm:t>
    </dgm:pt>
    <dgm:pt modelId="{D5DDFDB1-3725-4A48-A4F4-C9612BEC8FA5}">
      <dgm:prSet custT="1"/>
      <dgm:spPr>
        <a:solidFill>
          <a:srgbClr val="FFC000"/>
        </a:solidFill>
      </dgm:spPr>
      <dgm:t>
        <a:bodyPr/>
        <a:lstStyle/>
        <a:p>
          <a:r>
            <a:rPr lang="en-US" sz="3600" b="0" kern="1200" spc="600" dirty="0">
              <a:solidFill>
                <a:prstClr val="white"/>
              </a:solidFill>
              <a:latin typeface="Arial Rounded MT Bold" panose="020F0704030504030204" pitchFamily="34" charset="0"/>
              <a:ea typeface="+mn-ea"/>
              <a:cs typeface="+mn-cs"/>
            </a:rPr>
            <a:t>ELAINE</a:t>
          </a:r>
        </a:p>
      </dgm:t>
    </dgm:pt>
    <dgm:pt modelId="{EBFB2D49-4BD8-4F24-9D4F-314A78D4C380}" type="parTrans" cxnId="{DB997324-1AB9-481B-94E5-9E222DAAB26E}">
      <dgm:prSet/>
      <dgm:spPr/>
      <dgm:t>
        <a:bodyPr/>
        <a:lstStyle/>
        <a:p>
          <a:endParaRPr lang="en-US"/>
        </a:p>
      </dgm:t>
    </dgm:pt>
    <dgm:pt modelId="{DF9A55B0-6BD2-4E72-B5A3-0D9A721AB992}" type="sibTrans" cxnId="{DB997324-1AB9-481B-94E5-9E222DAAB26E}">
      <dgm:prSet/>
      <dgm:spPr/>
      <dgm:t>
        <a:bodyPr/>
        <a:lstStyle/>
        <a:p>
          <a:endParaRPr lang="en-US"/>
        </a:p>
      </dgm:t>
    </dgm:pt>
    <dgm:pt modelId="{32FA3677-E697-447D-B8A0-6280C2F1730A}" type="pres">
      <dgm:prSet presAssocID="{5C72703F-EB58-4B0C-8B2A-EDF2A51B2C6C}" presName="linearFlow" presStyleCnt="0">
        <dgm:presLayoutVars>
          <dgm:dir/>
          <dgm:resizeHandles val="exact"/>
        </dgm:presLayoutVars>
      </dgm:prSet>
      <dgm:spPr/>
    </dgm:pt>
    <dgm:pt modelId="{582891AB-EE18-49E3-B04B-FDCE57DCA25C}" type="pres">
      <dgm:prSet presAssocID="{1E293C9C-50F7-4DF0-A45F-EF6AA41E15B2}" presName="composite" presStyleCnt="0"/>
      <dgm:spPr/>
    </dgm:pt>
    <dgm:pt modelId="{9217766F-6612-4BF7-8355-3B6F7B06DDBF}" type="pres">
      <dgm:prSet presAssocID="{1E293C9C-50F7-4DF0-A45F-EF6AA41E15B2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</dgm:spPr>
    </dgm:pt>
    <dgm:pt modelId="{570D3441-6FFF-443A-8707-5510A837D1F0}" type="pres">
      <dgm:prSet presAssocID="{1E293C9C-50F7-4DF0-A45F-EF6AA41E15B2}" presName="txShp" presStyleLbl="node1" presStyleIdx="0" presStyleCnt="4">
        <dgm:presLayoutVars>
          <dgm:bulletEnabled val="1"/>
        </dgm:presLayoutVars>
      </dgm:prSet>
      <dgm:spPr/>
    </dgm:pt>
    <dgm:pt modelId="{15DE4D1D-FD90-4FAF-A502-A373CA467128}" type="pres">
      <dgm:prSet presAssocID="{E019F05B-61F4-4915-9D10-5D6F328EA591}" presName="spacing" presStyleCnt="0"/>
      <dgm:spPr/>
    </dgm:pt>
    <dgm:pt modelId="{3611D8CF-91BF-4B37-B14E-A60E1A72A3CE}" type="pres">
      <dgm:prSet presAssocID="{DA3F2F2F-B5A8-4CFD-ABCE-1BC48CD913AF}" presName="composite" presStyleCnt="0"/>
      <dgm:spPr/>
    </dgm:pt>
    <dgm:pt modelId="{CB67AB11-2D60-4F2F-8F95-31AEB8855680}" type="pres">
      <dgm:prSet presAssocID="{DA3F2F2F-B5A8-4CFD-ABCE-1BC48CD913AF}" presName="imgShp" presStyleLbl="fgImgPlace1" presStyleIdx="1" presStyleCnt="4"/>
      <dgm:spPr>
        <a:blipFill>
          <a:blip xmlns:r="http://schemas.openxmlformats.org/officeDocument/2006/relationships" r:embed="rId2"/>
          <a:srcRect/>
          <a:stretch>
            <a:fillRect t="-25000" b="-25000"/>
          </a:stretch>
        </a:blipFill>
      </dgm:spPr>
    </dgm:pt>
    <dgm:pt modelId="{87BB3FE6-D0BC-4E4A-8574-574A51409BB0}" type="pres">
      <dgm:prSet presAssocID="{DA3F2F2F-B5A8-4CFD-ABCE-1BC48CD913AF}" presName="txShp" presStyleLbl="node1" presStyleIdx="1" presStyleCnt="4">
        <dgm:presLayoutVars>
          <dgm:bulletEnabled val="1"/>
        </dgm:presLayoutVars>
      </dgm:prSet>
      <dgm:spPr/>
    </dgm:pt>
    <dgm:pt modelId="{7D282047-D4DA-436E-8D92-CFDC4871EF7C}" type="pres">
      <dgm:prSet presAssocID="{038FE749-6004-418E-86C7-7C1B1D7930F4}" presName="spacing" presStyleCnt="0"/>
      <dgm:spPr/>
    </dgm:pt>
    <dgm:pt modelId="{5000B13A-A94A-4498-91C8-540636F2A626}" type="pres">
      <dgm:prSet presAssocID="{D5DDFDB1-3725-4A48-A4F4-C9612BEC8FA5}" presName="composite" presStyleCnt="0"/>
      <dgm:spPr/>
    </dgm:pt>
    <dgm:pt modelId="{4BD67CEA-C908-46CE-9C25-4133BC0BD872}" type="pres">
      <dgm:prSet presAssocID="{D5DDFDB1-3725-4A48-A4F4-C9612BEC8FA5}" presName="imgShp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</dgm:spPr>
    </dgm:pt>
    <dgm:pt modelId="{A16DBCE5-1DBE-4510-AB03-F4FD114FB0FE}" type="pres">
      <dgm:prSet presAssocID="{D5DDFDB1-3725-4A48-A4F4-C9612BEC8FA5}" presName="txShp" presStyleLbl="node1" presStyleIdx="2" presStyleCnt="4">
        <dgm:presLayoutVars>
          <dgm:bulletEnabled val="1"/>
        </dgm:presLayoutVars>
      </dgm:prSet>
      <dgm:spPr/>
    </dgm:pt>
    <dgm:pt modelId="{614D15E4-F435-4F2A-8C17-931F4A880C4B}" type="pres">
      <dgm:prSet presAssocID="{DF9A55B0-6BD2-4E72-B5A3-0D9A721AB992}" presName="spacing" presStyleCnt="0"/>
      <dgm:spPr/>
    </dgm:pt>
    <dgm:pt modelId="{41B0FF27-B3F3-47F8-B6EA-8DBFE7ED7B53}" type="pres">
      <dgm:prSet presAssocID="{B2F9B3BC-1849-4A4A-BBE4-752B9B492C76}" presName="composite" presStyleCnt="0"/>
      <dgm:spPr/>
    </dgm:pt>
    <dgm:pt modelId="{C9609DE9-4E8E-44AE-A40D-DEE0DBD34447}" type="pres">
      <dgm:prSet presAssocID="{B2F9B3BC-1849-4A4A-BBE4-752B9B492C76}" presName="imgShp" presStyleLbl="fgImgPlace1" presStyleIdx="3" presStyleCnt="4"/>
      <dgm:spPr>
        <a:blipFill>
          <a:blip xmlns:r="http://schemas.openxmlformats.org/officeDocument/2006/relationships" r:embed="rId4"/>
          <a:srcRect/>
          <a:stretch>
            <a:fillRect t="-16000" b="-16000"/>
          </a:stretch>
        </a:blipFill>
      </dgm:spPr>
    </dgm:pt>
    <dgm:pt modelId="{5098E7E8-0DD9-4AC3-969A-FE259473DC62}" type="pres">
      <dgm:prSet presAssocID="{B2F9B3BC-1849-4A4A-BBE4-752B9B492C76}" presName="txShp" presStyleLbl="node1" presStyleIdx="3" presStyleCnt="4">
        <dgm:presLayoutVars>
          <dgm:bulletEnabled val="1"/>
        </dgm:presLayoutVars>
      </dgm:prSet>
      <dgm:spPr/>
    </dgm:pt>
  </dgm:ptLst>
  <dgm:cxnLst>
    <dgm:cxn modelId="{A7E7000F-0D10-4D88-844F-C9CB2A6A39DA}" srcId="{5C72703F-EB58-4B0C-8B2A-EDF2A51B2C6C}" destId="{1E293C9C-50F7-4DF0-A45F-EF6AA41E15B2}" srcOrd="0" destOrd="0" parTransId="{04936CC5-1B2F-4620-ABDF-F195956C3F4A}" sibTransId="{E019F05B-61F4-4915-9D10-5D6F328EA591}"/>
    <dgm:cxn modelId="{60534617-0FF9-4AD7-BF84-7D70692689A2}" type="presOf" srcId="{5C72703F-EB58-4B0C-8B2A-EDF2A51B2C6C}" destId="{32FA3677-E697-447D-B8A0-6280C2F1730A}" srcOrd="0" destOrd="0" presId="urn:microsoft.com/office/officeart/2005/8/layout/vList3"/>
    <dgm:cxn modelId="{F405BB22-F584-4368-A988-BF588AAEE049}" type="presOf" srcId="{1E293C9C-50F7-4DF0-A45F-EF6AA41E15B2}" destId="{570D3441-6FFF-443A-8707-5510A837D1F0}" srcOrd="0" destOrd="0" presId="urn:microsoft.com/office/officeart/2005/8/layout/vList3"/>
    <dgm:cxn modelId="{DB997324-1AB9-481B-94E5-9E222DAAB26E}" srcId="{5C72703F-EB58-4B0C-8B2A-EDF2A51B2C6C}" destId="{D5DDFDB1-3725-4A48-A4F4-C9612BEC8FA5}" srcOrd="2" destOrd="0" parTransId="{EBFB2D49-4BD8-4F24-9D4F-314A78D4C380}" sibTransId="{DF9A55B0-6BD2-4E72-B5A3-0D9A721AB992}"/>
    <dgm:cxn modelId="{D6485A4D-1892-458A-B29D-74F8F9C1BF80}" type="presOf" srcId="{DA3F2F2F-B5A8-4CFD-ABCE-1BC48CD913AF}" destId="{87BB3FE6-D0BC-4E4A-8574-574A51409BB0}" srcOrd="0" destOrd="0" presId="urn:microsoft.com/office/officeart/2005/8/layout/vList3"/>
    <dgm:cxn modelId="{BB48F2B9-3F80-43D5-9223-76526A774C2D}" srcId="{5C72703F-EB58-4B0C-8B2A-EDF2A51B2C6C}" destId="{B2F9B3BC-1849-4A4A-BBE4-752B9B492C76}" srcOrd="3" destOrd="0" parTransId="{48FD486C-824F-4590-8CFC-BC1053E533DD}" sibTransId="{2946CE56-B018-4C0E-918D-0B36D170024F}"/>
    <dgm:cxn modelId="{AE3B6CC6-8B2B-4EAF-8010-20F300130204}" type="presOf" srcId="{B2F9B3BC-1849-4A4A-BBE4-752B9B492C76}" destId="{5098E7E8-0DD9-4AC3-969A-FE259473DC62}" srcOrd="0" destOrd="0" presId="urn:microsoft.com/office/officeart/2005/8/layout/vList3"/>
    <dgm:cxn modelId="{26EEDACA-BECB-4C00-895B-ED8383E39CFC}" type="presOf" srcId="{D5DDFDB1-3725-4A48-A4F4-C9612BEC8FA5}" destId="{A16DBCE5-1DBE-4510-AB03-F4FD114FB0FE}" srcOrd="0" destOrd="0" presId="urn:microsoft.com/office/officeart/2005/8/layout/vList3"/>
    <dgm:cxn modelId="{307321D6-32A9-4F29-A35B-8328C6417311}" srcId="{5C72703F-EB58-4B0C-8B2A-EDF2A51B2C6C}" destId="{DA3F2F2F-B5A8-4CFD-ABCE-1BC48CD913AF}" srcOrd="1" destOrd="0" parTransId="{D4AFA5E0-6624-49A6-B10B-4FFA7483C001}" sibTransId="{038FE749-6004-418E-86C7-7C1B1D7930F4}"/>
    <dgm:cxn modelId="{A39D945C-63C8-4E15-B5BF-8236624E165E}" type="presParOf" srcId="{32FA3677-E697-447D-B8A0-6280C2F1730A}" destId="{582891AB-EE18-49E3-B04B-FDCE57DCA25C}" srcOrd="0" destOrd="0" presId="urn:microsoft.com/office/officeart/2005/8/layout/vList3"/>
    <dgm:cxn modelId="{6982D0EA-BB4D-4948-8180-98C1F2BE4A8D}" type="presParOf" srcId="{582891AB-EE18-49E3-B04B-FDCE57DCA25C}" destId="{9217766F-6612-4BF7-8355-3B6F7B06DDBF}" srcOrd="0" destOrd="0" presId="urn:microsoft.com/office/officeart/2005/8/layout/vList3"/>
    <dgm:cxn modelId="{5629188D-F2DF-4011-8C4F-A4D3CD13BD6D}" type="presParOf" srcId="{582891AB-EE18-49E3-B04B-FDCE57DCA25C}" destId="{570D3441-6FFF-443A-8707-5510A837D1F0}" srcOrd="1" destOrd="0" presId="urn:microsoft.com/office/officeart/2005/8/layout/vList3"/>
    <dgm:cxn modelId="{43047D98-9D49-4999-B7FE-E6907CB2265A}" type="presParOf" srcId="{32FA3677-E697-447D-B8A0-6280C2F1730A}" destId="{15DE4D1D-FD90-4FAF-A502-A373CA467128}" srcOrd="1" destOrd="0" presId="urn:microsoft.com/office/officeart/2005/8/layout/vList3"/>
    <dgm:cxn modelId="{A9A742F3-0093-4046-975F-F2D0D19CDD0E}" type="presParOf" srcId="{32FA3677-E697-447D-B8A0-6280C2F1730A}" destId="{3611D8CF-91BF-4B37-B14E-A60E1A72A3CE}" srcOrd="2" destOrd="0" presId="urn:microsoft.com/office/officeart/2005/8/layout/vList3"/>
    <dgm:cxn modelId="{8B2E1DF3-2A4D-4961-89C5-EFB14CD8C056}" type="presParOf" srcId="{3611D8CF-91BF-4B37-B14E-A60E1A72A3CE}" destId="{CB67AB11-2D60-4F2F-8F95-31AEB8855680}" srcOrd="0" destOrd="0" presId="urn:microsoft.com/office/officeart/2005/8/layout/vList3"/>
    <dgm:cxn modelId="{6B99C244-552B-4793-918F-FD2CF2C02EB3}" type="presParOf" srcId="{3611D8CF-91BF-4B37-B14E-A60E1A72A3CE}" destId="{87BB3FE6-D0BC-4E4A-8574-574A51409BB0}" srcOrd="1" destOrd="0" presId="urn:microsoft.com/office/officeart/2005/8/layout/vList3"/>
    <dgm:cxn modelId="{57E2931E-9A93-43DA-841A-1A10AA59ED27}" type="presParOf" srcId="{32FA3677-E697-447D-B8A0-6280C2F1730A}" destId="{7D282047-D4DA-436E-8D92-CFDC4871EF7C}" srcOrd="3" destOrd="0" presId="urn:microsoft.com/office/officeart/2005/8/layout/vList3"/>
    <dgm:cxn modelId="{0E4D999A-0F3E-4609-B1D6-12EEAD26D0A9}" type="presParOf" srcId="{32FA3677-E697-447D-B8A0-6280C2F1730A}" destId="{5000B13A-A94A-4498-91C8-540636F2A626}" srcOrd="4" destOrd="0" presId="urn:microsoft.com/office/officeart/2005/8/layout/vList3"/>
    <dgm:cxn modelId="{8782170A-9FC8-453B-A9E9-C1561A9082F3}" type="presParOf" srcId="{5000B13A-A94A-4498-91C8-540636F2A626}" destId="{4BD67CEA-C908-46CE-9C25-4133BC0BD872}" srcOrd="0" destOrd="0" presId="urn:microsoft.com/office/officeart/2005/8/layout/vList3"/>
    <dgm:cxn modelId="{E67811C5-9E3A-4986-9D71-89B6E740683F}" type="presParOf" srcId="{5000B13A-A94A-4498-91C8-540636F2A626}" destId="{A16DBCE5-1DBE-4510-AB03-F4FD114FB0FE}" srcOrd="1" destOrd="0" presId="urn:microsoft.com/office/officeart/2005/8/layout/vList3"/>
    <dgm:cxn modelId="{3BF7272C-4554-4322-BD7E-1846DC79C09A}" type="presParOf" srcId="{32FA3677-E697-447D-B8A0-6280C2F1730A}" destId="{614D15E4-F435-4F2A-8C17-931F4A880C4B}" srcOrd="5" destOrd="0" presId="urn:microsoft.com/office/officeart/2005/8/layout/vList3"/>
    <dgm:cxn modelId="{5FEF7289-6857-412D-A2AE-C8073D06D9D5}" type="presParOf" srcId="{32FA3677-E697-447D-B8A0-6280C2F1730A}" destId="{41B0FF27-B3F3-47F8-B6EA-8DBFE7ED7B53}" srcOrd="6" destOrd="0" presId="urn:microsoft.com/office/officeart/2005/8/layout/vList3"/>
    <dgm:cxn modelId="{867DCAD5-0C34-476D-97D8-805B0D31115C}" type="presParOf" srcId="{41B0FF27-B3F3-47F8-B6EA-8DBFE7ED7B53}" destId="{C9609DE9-4E8E-44AE-A40D-DEE0DBD34447}" srcOrd="0" destOrd="0" presId="urn:microsoft.com/office/officeart/2005/8/layout/vList3"/>
    <dgm:cxn modelId="{8658B98E-2214-4FD6-B17B-153CF0094221}" type="presParOf" srcId="{41B0FF27-B3F3-47F8-B6EA-8DBFE7ED7B53}" destId="{5098E7E8-0DD9-4AC3-969A-FE259473DC62}" srcOrd="1" destOrd="0" presId="urn:microsoft.com/office/officeart/2005/8/layout/vList3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834292-350D-4168-8F59-78ED955FB427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DA7C8EB-38AC-4F73-B5BF-ED25B64C736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/>
            <a:t>Seinfeld the show generated over $3.1 Billion dollars in revenue</a:t>
          </a:r>
        </a:p>
      </dgm:t>
    </dgm:pt>
    <dgm:pt modelId="{A71391D5-5D86-43D5-807B-718D297F6DBE}" type="parTrans" cxnId="{FEC98F31-1F30-47BC-85D2-F344665B5D2A}">
      <dgm:prSet/>
      <dgm:spPr/>
      <dgm:t>
        <a:bodyPr/>
        <a:lstStyle/>
        <a:p>
          <a:endParaRPr lang="en-US" sz="2000"/>
        </a:p>
      </dgm:t>
    </dgm:pt>
    <dgm:pt modelId="{C651691A-1899-4606-BC2E-914F562CD966}" type="sibTrans" cxnId="{FEC98F31-1F30-47BC-85D2-F344665B5D2A}">
      <dgm:prSet/>
      <dgm:spPr/>
      <dgm:t>
        <a:bodyPr/>
        <a:lstStyle/>
        <a:p>
          <a:endParaRPr lang="en-US" sz="2000"/>
        </a:p>
      </dgm:t>
    </dgm:pt>
    <dgm:pt modelId="{377D9A7E-4706-4615-AD89-A60CF0DE008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/>
            <a:t>Jerry Seinfeld made over $1 Million dollars per episode in the last season</a:t>
          </a:r>
        </a:p>
      </dgm:t>
    </dgm:pt>
    <dgm:pt modelId="{ADE38B54-8969-4C75-8DC4-E9C1632D861F}" type="parTrans" cxnId="{81A5B855-A42F-41FC-897D-A12ACA86110C}">
      <dgm:prSet/>
      <dgm:spPr/>
      <dgm:t>
        <a:bodyPr/>
        <a:lstStyle/>
        <a:p>
          <a:endParaRPr lang="en-US" sz="2000"/>
        </a:p>
      </dgm:t>
    </dgm:pt>
    <dgm:pt modelId="{9A1476DB-2784-4576-899D-160F1BB1958B}" type="sibTrans" cxnId="{81A5B855-A42F-41FC-897D-A12ACA86110C}">
      <dgm:prSet/>
      <dgm:spPr/>
      <dgm:t>
        <a:bodyPr/>
        <a:lstStyle/>
        <a:p>
          <a:endParaRPr lang="en-US" sz="2000"/>
        </a:p>
      </dgm:t>
    </dgm:pt>
    <dgm:pt modelId="{CB28BFA3-6746-4A44-BA03-0876FCBDDEE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The television production market is forecasted to generate over $34.2 Billion in revenue in 2021</a:t>
          </a:r>
        </a:p>
      </dgm:t>
    </dgm:pt>
    <dgm:pt modelId="{4816A3A0-999E-44A9-A074-B8B291D3F03B}" type="parTrans" cxnId="{C51B5881-804E-4169-AD18-BD9A20AD7096}">
      <dgm:prSet/>
      <dgm:spPr/>
      <dgm:t>
        <a:bodyPr/>
        <a:lstStyle/>
        <a:p>
          <a:endParaRPr lang="en-US" sz="2000"/>
        </a:p>
      </dgm:t>
    </dgm:pt>
    <dgm:pt modelId="{5AB53992-5A0F-4630-A59A-06270206ACEC}" type="sibTrans" cxnId="{C51B5881-804E-4169-AD18-BD9A20AD7096}">
      <dgm:prSet/>
      <dgm:spPr/>
      <dgm:t>
        <a:bodyPr/>
        <a:lstStyle/>
        <a:p>
          <a:endParaRPr lang="en-US" sz="2000"/>
        </a:p>
      </dgm:t>
    </dgm:pt>
    <dgm:pt modelId="{BF317367-63AA-4CCF-988E-E4EC5BD58D5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65% of new TV shows are cancelled in their first season</a:t>
          </a:r>
        </a:p>
      </dgm:t>
    </dgm:pt>
    <dgm:pt modelId="{BB09F622-638F-4534-803C-EA9D72C48745}" type="parTrans" cxnId="{E5BEB2DA-C5F7-4C59-8F75-015900F705B6}">
      <dgm:prSet/>
      <dgm:spPr/>
      <dgm:t>
        <a:bodyPr/>
        <a:lstStyle/>
        <a:p>
          <a:endParaRPr lang="en-US"/>
        </a:p>
      </dgm:t>
    </dgm:pt>
    <dgm:pt modelId="{11B332C6-DD16-4EF0-81FD-FBFD75E04446}" type="sibTrans" cxnId="{E5BEB2DA-C5F7-4C59-8F75-015900F705B6}">
      <dgm:prSet/>
      <dgm:spPr/>
      <dgm:t>
        <a:bodyPr/>
        <a:lstStyle/>
        <a:p>
          <a:endParaRPr lang="en-US"/>
        </a:p>
      </dgm:t>
    </dgm:pt>
    <dgm:pt modelId="{104EBDEE-42E5-422C-9C47-04C6C40A17EB}" type="pres">
      <dgm:prSet presAssocID="{67834292-350D-4168-8F59-78ED955FB427}" presName="root" presStyleCnt="0">
        <dgm:presLayoutVars>
          <dgm:dir/>
          <dgm:resizeHandles val="exact"/>
        </dgm:presLayoutVars>
      </dgm:prSet>
      <dgm:spPr/>
    </dgm:pt>
    <dgm:pt modelId="{1550D7D6-097B-4601-AF42-F146D9967523}" type="pres">
      <dgm:prSet presAssocID="{DDA7C8EB-38AC-4F73-B5BF-ED25B64C736E}" presName="compNode" presStyleCnt="0"/>
      <dgm:spPr/>
    </dgm:pt>
    <dgm:pt modelId="{143F79B0-468E-4445-9368-6198032A5E3D}" type="pres">
      <dgm:prSet presAssocID="{DDA7C8EB-38AC-4F73-B5BF-ED25B64C736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7EE34C91-9136-4A99-841F-10CCF327B7FC}" type="pres">
      <dgm:prSet presAssocID="{DDA7C8EB-38AC-4F73-B5BF-ED25B64C736E}" presName="spaceRect" presStyleCnt="0"/>
      <dgm:spPr/>
    </dgm:pt>
    <dgm:pt modelId="{997680A4-A814-461B-965F-014BDD9D1244}" type="pres">
      <dgm:prSet presAssocID="{DDA7C8EB-38AC-4F73-B5BF-ED25B64C736E}" presName="textRect" presStyleLbl="revTx" presStyleIdx="0" presStyleCnt="4">
        <dgm:presLayoutVars>
          <dgm:chMax val="1"/>
          <dgm:chPref val="1"/>
        </dgm:presLayoutVars>
      </dgm:prSet>
      <dgm:spPr/>
    </dgm:pt>
    <dgm:pt modelId="{6D7D6888-E18C-48D2-AFC8-E16AB48A9BCF}" type="pres">
      <dgm:prSet presAssocID="{C651691A-1899-4606-BC2E-914F562CD966}" presName="sibTrans" presStyleCnt="0"/>
      <dgm:spPr/>
    </dgm:pt>
    <dgm:pt modelId="{2BF93359-7AA0-4F18-80B8-4628B757A52C}" type="pres">
      <dgm:prSet presAssocID="{377D9A7E-4706-4615-AD89-A60CF0DE008E}" presName="compNode" presStyleCnt="0"/>
      <dgm:spPr/>
    </dgm:pt>
    <dgm:pt modelId="{1272D1CC-3F02-4BED-BEAE-D9F290F60FB4}" type="pres">
      <dgm:prSet presAssocID="{377D9A7E-4706-4615-AD89-A60CF0DE008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FBC293F6-6333-4F99-9529-AF9987713839}" type="pres">
      <dgm:prSet presAssocID="{377D9A7E-4706-4615-AD89-A60CF0DE008E}" presName="spaceRect" presStyleCnt="0"/>
      <dgm:spPr/>
    </dgm:pt>
    <dgm:pt modelId="{24E404B4-646D-439E-894E-EC0AFA6C4759}" type="pres">
      <dgm:prSet presAssocID="{377D9A7E-4706-4615-AD89-A60CF0DE008E}" presName="textRect" presStyleLbl="revTx" presStyleIdx="1" presStyleCnt="4">
        <dgm:presLayoutVars>
          <dgm:chMax val="1"/>
          <dgm:chPref val="1"/>
        </dgm:presLayoutVars>
      </dgm:prSet>
      <dgm:spPr/>
    </dgm:pt>
    <dgm:pt modelId="{4DF78CE5-D494-4E8B-9DE5-83E56CE0A652}" type="pres">
      <dgm:prSet presAssocID="{9A1476DB-2784-4576-899D-160F1BB1958B}" presName="sibTrans" presStyleCnt="0"/>
      <dgm:spPr/>
    </dgm:pt>
    <dgm:pt modelId="{FFEDAC17-D30D-420A-B577-8769E1F27D48}" type="pres">
      <dgm:prSet presAssocID="{CB28BFA3-6746-4A44-BA03-0876FCBDDEE0}" presName="compNode" presStyleCnt="0"/>
      <dgm:spPr/>
    </dgm:pt>
    <dgm:pt modelId="{5D55C924-666B-4F02-9C70-CD4F63CDAA25}" type="pres">
      <dgm:prSet presAssocID="{CB28BFA3-6746-4A44-BA03-0876FCBDDEE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levision"/>
        </a:ext>
      </dgm:extLst>
    </dgm:pt>
    <dgm:pt modelId="{2820D8DF-7EB9-45FB-B36E-8CE41C8C2DE9}" type="pres">
      <dgm:prSet presAssocID="{CB28BFA3-6746-4A44-BA03-0876FCBDDEE0}" presName="spaceRect" presStyleCnt="0"/>
      <dgm:spPr/>
    </dgm:pt>
    <dgm:pt modelId="{CD9E8231-1B89-4BB3-889E-BD34A78FDC78}" type="pres">
      <dgm:prSet presAssocID="{CB28BFA3-6746-4A44-BA03-0876FCBDDEE0}" presName="textRect" presStyleLbl="revTx" presStyleIdx="2" presStyleCnt="4">
        <dgm:presLayoutVars>
          <dgm:chMax val="1"/>
          <dgm:chPref val="1"/>
        </dgm:presLayoutVars>
      </dgm:prSet>
      <dgm:spPr/>
    </dgm:pt>
    <dgm:pt modelId="{7DB0CD8B-4B29-4EA3-A964-5C726C401ECD}" type="pres">
      <dgm:prSet presAssocID="{5AB53992-5A0F-4630-A59A-06270206ACEC}" presName="sibTrans" presStyleCnt="0"/>
      <dgm:spPr/>
    </dgm:pt>
    <dgm:pt modelId="{49875270-BBD1-438D-8A3C-6480AA437BF1}" type="pres">
      <dgm:prSet presAssocID="{BF317367-63AA-4CCF-988E-E4EC5BD58D5D}" presName="compNode" presStyleCnt="0"/>
      <dgm:spPr/>
    </dgm:pt>
    <dgm:pt modelId="{41DC8641-C2AA-4FEB-A474-85EA8598FAF7}" type="pres">
      <dgm:prSet presAssocID="{BF317367-63AA-4CCF-988E-E4EC5BD58D5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pper board"/>
        </a:ext>
      </dgm:extLst>
    </dgm:pt>
    <dgm:pt modelId="{5F79E394-B894-4F6E-8145-FDC7A5042E66}" type="pres">
      <dgm:prSet presAssocID="{BF317367-63AA-4CCF-988E-E4EC5BD58D5D}" presName="spaceRect" presStyleCnt="0"/>
      <dgm:spPr/>
    </dgm:pt>
    <dgm:pt modelId="{CB291616-71B3-474F-A871-2887B24AF9CE}" type="pres">
      <dgm:prSet presAssocID="{BF317367-63AA-4CCF-988E-E4EC5BD58D5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5B2A408-C8DC-40C2-B5D3-9E921066CA1E}" type="presOf" srcId="{CB28BFA3-6746-4A44-BA03-0876FCBDDEE0}" destId="{CD9E8231-1B89-4BB3-889E-BD34A78FDC78}" srcOrd="0" destOrd="0" presId="urn:microsoft.com/office/officeart/2018/2/layout/IconLabelList"/>
    <dgm:cxn modelId="{FEC98F31-1F30-47BC-85D2-F344665B5D2A}" srcId="{67834292-350D-4168-8F59-78ED955FB427}" destId="{DDA7C8EB-38AC-4F73-B5BF-ED25B64C736E}" srcOrd="0" destOrd="0" parTransId="{A71391D5-5D86-43D5-807B-718D297F6DBE}" sibTransId="{C651691A-1899-4606-BC2E-914F562CD966}"/>
    <dgm:cxn modelId="{81A5B855-A42F-41FC-897D-A12ACA86110C}" srcId="{67834292-350D-4168-8F59-78ED955FB427}" destId="{377D9A7E-4706-4615-AD89-A60CF0DE008E}" srcOrd="1" destOrd="0" parTransId="{ADE38B54-8969-4C75-8DC4-E9C1632D861F}" sibTransId="{9A1476DB-2784-4576-899D-160F1BB1958B}"/>
    <dgm:cxn modelId="{C51B5881-804E-4169-AD18-BD9A20AD7096}" srcId="{67834292-350D-4168-8F59-78ED955FB427}" destId="{CB28BFA3-6746-4A44-BA03-0876FCBDDEE0}" srcOrd="2" destOrd="0" parTransId="{4816A3A0-999E-44A9-A074-B8B291D3F03B}" sibTransId="{5AB53992-5A0F-4630-A59A-06270206ACEC}"/>
    <dgm:cxn modelId="{1B77A9A2-E829-4B31-AB30-81F78884E064}" type="presOf" srcId="{67834292-350D-4168-8F59-78ED955FB427}" destId="{104EBDEE-42E5-422C-9C47-04C6C40A17EB}" srcOrd="0" destOrd="0" presId="urn:microsoft.com/office/officeart/2018/2/layout/IconLabelList"/>
    <dgm:cxn modelId="{5C99C1B7-B996-4852-80D5-C3F70B361118}" type="presOf" srcId="{BF317367-63AA-4CCF-988E-E4EC5BD58D5D}" destId="{CB291616-71B3-474F-A871-2887B24AF9CE}" srcOrd="0" destOrd="0" presId="urn:microsoft.com/office/officeart/2018/2/layout/IconLabelList"/>
    <dgm:cxn modelId="{DE5C64BC-1E8E-4436-9DE7-8DC36B7B7D40}" type="presOf" srcId="{DDA7C8EB-38AC-4F73-B5BF-ED25B64C736E}" destId="{997680A4-A814-461B-965F-014BDD9D1244}" srcOrd="0" destOrd="0" presId="urn:microsoft.com/office/officeart/2018/2/layout/IconLabelList"/>
    <dgm:cxn modelId="{E5BEB2DA-C5F7-4C59-8F75-015900F705B6}" srcId="{67834292-350D-4168-8F59-78ED955FB427}" destId="{BF317367-63AA-4CCF-988E-E4EC5BD58D5D}" srcOrd="3" destOrd="0" parTransId="{BB09F622-638F-4534-803C-EA9D72C48745}" sibTransId="{11B332C6-DD16-4EF0-81FD-FBFD75E04446}"/>
    <dgm:cxn modelId="{A3121DF5-039F-4B69-B67B-88D9F2D906E9}" type="presOf" srcId="{377D9A7E-4706-4615-AD89-A60CF0DE008E}" destId="{24E404B4-646D-439E-894E-EC0AFA6C4759}" srcOrd="0" destOrd="0" presId="urn:microsoft.com/office/officeart/2018/2/layout/IconLabelList"/>
    <dgm:cxn modelId="{F83FC72B-9AA3-4851-86C9-125C6588FF25}" type="presParOf" srcId="{104EBDEE-42E5-422C-9C47-04C6C40A17EB}" destId="{1550D7D6-097B-4601-AF42-F146D9967523}" srcOrd="0" destOrd="0" presId="urn:microsoft.com/office/officeart/2018/2/layout/IconLabelList"/>
    <dgm:cxn modelId="{4B7AE9E4-5546-4FA6-8559-9563DCDD2A29}" type="presParOf" srcId="{1550D7D6-097B-4601-AF42-F146D9967523}" destId="{143F79B0-468E-4445-9368-6198032A5E3D}" srcOrd="0" destOrd="0" presId="urn:microsoft.com/office/officeart/2018/2/layout/IconLabelList"/>
    <dgm:cxn modelId="{918A2403-1F2A-4799-976A-C016FAE1926D}" type="presParOf" srcId="{1550D7D6-097B-4601-AF42-F146D9967523}" destId="{7EE34C91-9136-4A99-841F-10CCF327B7FC}" srcOrd="1" destOrd="0" presId="urn:microsoft.com/office/officeart/2018/2/layout/IconLabelList"/>
    <dgm:cxn modelId="{699BD475-A43E-4C4E-AE99-D21F9169A4EF}" type="presParOf" srcId="{1550D7D6-097B-4601-AF42-F146D9967523}" destId="{997680A4-A814-461B-965F-014BDD9D1244}" srcOrd="2" destOrd="0" presId="urn:microsoft.com/office/officeart/2018/2/layout/IconLabelList"/>
    <dgm:cxn modelId="{BA04367B-62C8-4D3C-A0DD-0DBF3FD3285C}" type="presParOf" srcId="{104EBDEE-42E5-422C-9C47-04C6C40A17EB}" destId="{6D7D6888-E18C-48D2-AFC8-E16AB48A9BCF}" srcOrd="1" destOrd="0" presId="urn:microsoft.com/office/officeart/2018/2/layout/IconLabelList"/>
    <dgm:cxn modelId="{A519AEEC-DD48-497C-AF77-6CDDCEAA7A8C}" type="presParOf" srcId="{104EBDEE-42E5-422C-9C47-04C6C40A17EB}" destId="{2BF93359-7AA0-4F18-80B8-4628B757A52C}" srcOrd="2" destOrd="0" presId="urn:microsoft.com/office/officeart/2018/2/layout/IconLabelList"/>
    <dgm:cxn modelId="{22D7E938-8DE8-4843-AB45-6D93F121BB7B}" type="presParOf" srcId="{2BF93359-7AA0-4F18-80B8-4628B757A52C}" destId="{1272D1CC-3F02-4BED-BEAE-D9F290F60FB4}" srcOrd="0" destOrd="0" presId="urn:microsoft.com/office/officeart/2018/2/layout/IconLabelList"/>
    <dgm:cxn modelId="{AB64E857-5B3A-4B0D-AC75-47A286F88B95}" type="presParOf" srcId="{2BF93359-7AA0-4F18-80B8-4628B757A52C}" destId="{FBC293F6-6333-4F99-9529-AF9987713839}" srcOrd="1" destOrd="0" presId="urn:microsoft.com/office/officeart/2018/2/layout/IconLabelList"/>
    <dgm:cxn modelId="{63988B91-D31B-4A8C-AC9C-CA5E355DD9A9}" type="presParOf" srcId="{2BF93359-7AA0-4F18-80B8-4628B757A52C}" destId="{24E404B4-646D-439E-894E-EC0AFA6C4759}" srcOrd="2" destOrd="0" presId="urn:microsoft.com/office/officeart/2018/2/layout/IconLabelList"/>
    <dgm:cxn modelId="{EEE04D09-C729-4FF6-8F22-5DCFEA68886C}" type="presParOf" srcId="{104EBDEE-42E5-422C-9C47-04C6C40A17EB}" destId="{4DF78CE5-D494-4E8B-9DE5-83E56CE0A652}" srcOrd="3" destOrd="0" presId="urn:microsoft.com/office/officeart/2018/2/layout/IconLabelList"/>
    <dgm:cxn modelId="{5ECDA912-72FE-4CD7-8E87-4F0A185D43E9}" type="presParOf" srcId="{104EBDEE-42E5-422C-9C47-04C6C40A17EB}" destId="{FFEDAC17-D30D-420A-B577-8769E1F27D48}" srcOrd="4" destOrd="0" presId="urn:microsoft.com/office/officeart/2018/2/layout/IconLabelList"/>
    <dgm:cxn modelId="{BA445A28-18F2-4CC0-ABBC-D5B031761639}" type="presParOf" srcId="{FFEDAC17-D30D-420A-B577-8769E1F27D48}" destId="{5D55C924-666B-4F02-9C70-CD4F63CDAA25}" srcOrd="0" destOrd="0" presId="urn:microsoft.com/office/officeart/2018/2/layout/IconLabelList"/>
    <dgm:cxn modelId="{B0EE90A6-25E7-4024-98E6-124C1D465B8C}" type="presParOf" srcId="{FFEDAC17-D30D-420A-B577-8769E1F27D48}" destId="{2820D8DF-7EB9-45FB-B36E-8CE41C8C2DE9}" srcOrd="1" destOrd="0" presId="urn:microsoft.com/office/officeart/2018/2/layout/IconLabelList"/>
    <dgm:cxn modelId="{C541A364-CDCC-4A7E-B5E4-625ECAD25AB0}" type="presParOf" srcId="{FFEDAC17-D30D-420A-B577-8769E1F27D48}" destId="{CD9E8231-1B89-4BB3-889E-BD34A78FDC78}" srcOrd="2" destOrd="0" presId="urn:microsoft.com/office/officeart/2018/2/layout/IconLabelList"/>
    <dgm:cxn modelId="{710E9EBA-9113-42BE-9FB6-CF9831DE0D42}" type="presParOf" srcId="{104EBDEE-42E5-422C-9C47-04C6C40A17EB}" destId="{7DB0CD8B-4B29-4EA3-A964-5C726C401ECD}" srcOrd="5" destOrd="0" presId="urn:microsoft.com/office/officeart/2018/2/layout/IconLabelList"/>
    <dgm:cxn modelId="{C0B7D9CF-6DE7-40E0-840C-4F9CDF413177}" type="presParOf" srcId="{104EBDEE-42E5-422C-9C47-04C6C40A17EB}" destId="{49875270-BBD1-438D-8A3C-6480AA437BF1}" srcOrd="6" destOrd="0" presId="urn:microsoft.com/office/officeart/2018/2/layout/IconLabelList"/>
    <dgm:cxn modelId="{A7BA6853-C670-48CB-A6E6-6F7D95A4A9DA}" type="presParOf" srcId="{49875270-BBD1-438D-8A3C-6480AA437BF1}" destId="{41DC8641-C2AA-4FEB-A474-85EA8598FAF7}" srcOrd="0" destOrd="0" presId="urn:microsoft.com/office/officeart/2018/2/layout/IconLabelList"/>
    <dgm:cxn modelId="{ABB24824-0A7F-4D1C-BC7F-18D13F2F687D}" type="presParOf" srcId="{49875270-BBD1-438D-8A3C-6480AA437BF1}" destId="{5F79E394-B894-4F6E-8145-FDC7A5042E66}" srcOrd="1" destOrd="0" presId="urn:microsoft.com/office/officeart/2018/2/layout/IconLabelList"/>
    <dgm:cxn modelId="{233058BA-8977-4F39-AB41-6FDDAD8CEA04}" type="presParOf" srcId="{49875270-BBD1-438D-8A3C-6480AA437BF1}" destId="{CB291616-71B3-474F-A871-2887B24AF9C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0D3441-6FFF-443A-8707-5510A837D1F0}">
      <dsp:nvSpPr>
        <dsp:cNvPr id="0" name=""/>
        <dsp:cNvSpPr/>
      </dsp:nvSpPr>
      <dsp:spPr>
        <a:xfrm rot="10800000">
          <a:off x="2132446" y="2191"/>
          <a:ext cx="7577247" cy="895566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4920" tIns="137160" rIns="256032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kern="1200" spc="600" dirty="0">
              <a:solidFill>
                <a:schemeClr val="bg1"/>
              </a:solidFill>
              <a:latin typeface="Arial Rounded MT Bold" panose="020F0704030504030204" pitchFamily="34" charset="0"/>
            </a:rPr>
            <a:t>JERRY</a:t>
          </a:r>
          <a:endParaRPr lang="en-US" sz="1600" b="0" kern="1200" spc="600" dirty="0">
            <a:solidFill>
              <a:schemeClr val="bg1"/>
            </a:solidFill>
            <a:latin typeface="Arial Rounded MT Bold" panose="020F0704030504030204" pitchFamily="34" charset="0"/>
          </a:endParaRPr>
        </a:p>
      </dsp:txBody>
      <dsp:txXfrm rot="10800000">
        <a:off x="2356337" y="2191"/>
        <a:ext cx="7353356" cy="895566"/>
      </dsp:txXfrm>
    </dsp:sp>
    <dsp:sp modelId="{9217766F-6612-4BF7-8355-3B6F7B06DDBF}">
      <dsp:nvSpPr>
        <dsp:cNvPr id="0" name=""/>
        <dsp:cNvSpPr/>
      </dsp:nvSpPr>
      <dsp:spPr>
        <a:xfrm>
          <a:off x="1684663" y="2191"/>
          <a:ext cx="895566" cy="89556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BB3FE6-D0BC-4E4A-8574-574A51409BB0}">
      <dsp:nvSpPr>
        <dsp:cNvPr id="0" name=""/>
        <dsp:cNvSpPr/>
      </dsp:nvSpPr>
      <dsp:spPr>
        <a:xfrm rot="10800000">
          <a:off x="2132446" y="1153056"/>
          <a:ext cx="7577247" cy="895566"/>
        </a:xfrm>
        <a:prstGeom prst="homePlate">
          <a:avLst/>
        </a:prstGeom>
        <a:solidFill>
          <a:schemeClr val="accent2">
            <a:hueOff val="1678696"/>
            <a:satOff val="-24028"/>
            <a:lumOff val="-10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4920" tIns="137160" rIns="256032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kern="1200" spc="600" dirty="0">
              <a:solidFill>
                <a:prstClr val="white"/>
              </a:solidFill>
              <a:latin typeface="Arial Rounded MT Bold" panose="020F0704030504030204" pitchFamily="34" charset="0"/>
              <a:ea typeface="+mn-ea"/>
              <a:cs typeface="+mn-cs"/>
            </a:rPr>
            <a:t>GEORGE</a:t>
          </a:r>
        </a:p>
      </dsp:txBody>
      <dsp:txXfrm rot="10800000">
        <a:off x="2356337" y="1153056"/>
        <a:ext cx="7353356" cy="895566"/>
      </dsp:txXfrm>
    </dsp:sp>
    <dsp:sp modelId="{CB67AB11-2D60-4F2F-8F95-31AEB8855680}">
      <dsp:nvSpPr>
        <dsp:cNvPr id="0" name=""/>
        <dsp:cNvSpPr/>
      </dsp:nvSpPr>
      <dsp:spPr>
        <a:xfrm>
          <a:off x="1684663" y="1153056"/>
          <a:ext cx="895566" cy="895566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t="-25000" b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6DBCE5-1DBE-4510-AB03-F4FD114FB0FE}">
      <dsp:nvSpPr>
        <dsp:cNvPr id="0" name=""/>
        <dsp:cNvSpPr/>
      </dsp:nvSpPr>
      <dsp:spPr>
        <a:xfrm rot="10800000">
          <a:off x="2132446" y="2303920"/>
          <a:ext cx="7577247" cy="895566"/>
        </a:xfrm>
        <a:prstGeom prst="homePlat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4920" tIns="137160" rIns="256032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kern="1200" spc="600" dirty="0">
              <a:solidFill>
                <a:prstClr val="white"/>
              </a:solidFill>
              <a:latin typeface="Arial Rounded MT Bold" panose="020F0704030504030204" pitchFamily="34" charset="0"/>
              <a:ea typeface="+mn-ea"/>
              <a:cs typeface="+mn-cs"/>
            </a:rPr>
            <a:t>ELAINE</a:t>
          </a:r>
        </a:p>
      </dsp:txBody>
      <dsp:txXfrm rot="10800000">
        <a:off x="2356337" y="2303920"/>
        <a:ext cx="7353356" cy="895566"/>
      </dsp:txXfrm>
    </dsp:sp>
    <dsp:sp modelId="{4BD67CEA-C908-46CE-9C25-4133BC0BD872}">
      <dsp:nvSpPr>
        <dsp:cNvPr id="0" name=""/>
        <dsp:cNvSpPr/>
      </dsp:nvSpPr>
      <dsp:spPr>
        <a:xfrm>
          <a:off x="1684663" y="2303920"/>
          <a:ext cx="895566" cy="89556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98E7E8-0DD9-4AC3-969A-FE259473DC62}">
      <dsp:nvSpPr>
        <dsp:cNvPr id="0" name=""/>
        <dsp:cNvSpPr/>
      </dsp:nvSpPr>
      <dsp:spPr>
        <a:xfrm rot="10800000">
          <a:off x="2132446" y="3454785"/>
          <a:ext cx="7577247" cy="895566"/>
        </a:xfrm>
        <a:prstGeom prst="homePlate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4920" tIns="137160" rIns="256032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kern="1200" spc="600" dirty="0">
              <a:solidFill>
                <a:prstClr val="white"/>
              </a:solidFill>
              <a:latin typeface="Arial Rounded MT Bold" panose="020F0704030504030204" pitchFamily="34" charset="0"/>
              <a:ea typeface="+mn-ea"/>
              <a:cs typeface="+mn-cs"/>
            </a:rPr>
            <a:t>KRAMER</a:t>
          </a:r>
        </a:p>
      </dsp:txBody>
      <dsp:txXfrm rot="10800000">
        <a:off x="2356337" y="3454785"/>
        <a:ext cx="7353356" cy="895566"/>
      </dsp:txXfrm>
    </dsp:sp>
    <dsp:sp modelId="{C9609DE9-4E8E-44AE-A40D-DEE0DBD34447}">
      <dsp:nvSpPr>
        <dsp:cNvPr id="0" name=""/>
        <dsp:cNvSpPr/>
      </dsp:nvSpPr>
      <dsp:spPr>
        <a:xfrm>
          <a:off x="1684663" y="3454785"/>
          <a:ext cx="895566" cy="895566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t="-16000" b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F79B0-468E-4445-9368-6198032A5E3D}">
      <dsp:nvSpPr>
        <dsp:cNvPr id="0" name=""/>
        <dsp:cNvSpPr/>
      </dsp:nvSpPr>
      <dsp:spPr>
        <a:xfrm>
          <a:off x="1008594" y="183766"/>
          <a:ext cx="704003" cy="7040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7680A4-A814-461B-965F-014BDD9D1244}">
      <dsp:nvSpPr>
        <dsp:cNvPr id="0" name=""/>
        <dsp:cNvSpPr/>
      </dsp:nvSpPr>
      <dsp:spPr>
        <a:xfrm>
          <a:off x="578369" y="1129343"/>
          <a:ext cx="1564453" cy="664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Seinfeld the show generated over $3.1 Billion dollars in revenue</a:t>
          </a:r>
        </a:p>
      </dsp:txBody>
      <dsp:txXfrm>
        <a:off x="578369" y="1129343"/>
        <a:ext cx="1564453" cy="664892"/>
      </dsp:txXfrm>
    </dsp:sp>
    <dsp:sp modelId="{1272D1CC-3F02-4BED-BEAE-D9F290F60FB4}">
      <dsp:nvSpPr>
        <dsp:cNvPr id="0" name=""/>
        <dsp:cNvSpPr/>
      </dsp:nvSpPr>
      <dsp:spPr>
        <a:xfrm>
          <a:off x="2846826" y="183766"/>
          <a:ext cx="704003" cy="7040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E404B4-646D-439E-894E-EC0AFA6C4759}">
      <dsp:nvSpPr>
        <dsp:cNvPr id="0" name=""/>
        <dsp:cNvSpPr/>
      </dsp:nvSpPr>
      <dsp:spPr>
        <a:xfrm>
          <a:off x="2416602" y="1129343"/>
          <a:ext cx="1564453" cy="664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Jerry Seinfeld made over $1 Million dollars per episode in the last season</a:t>
          </a:r>
        </a:p>
      </dsp:txBody>
      <dsp:txXfrm>
        <a:off x="2416602" y="1129343"/>
        <a:ext cx="1564453" cy="664892"/>
      </dsp:txXfrm>
    </dsp:sp>
    <dsp:sp modelId="{5D55C924-666B-4F02-9C70-CD4F63CDAA25}">
      <dsp:nvSpPr>
        <dsp:cNvPr id="0" name=""/>
        <dsp:cNvSpPr/>
      </dsp:nvSpPr>
      <dsp:spPr>
        <a:xfrm>
          <a:off x="1008594" y="2185349"/>
          <a:ext cx="704003" cy="7040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9E8231-1B89-4BB3-889E-BD34A78FDC78}">
      <dsp:nvSpPr>
        <dsp:cNvPr id="0" name=""/>
        <dsp:cNvSpPr/>
      </dsp:nvSpPr>
      <dsp:spPr>
        <a:xfrm>
          <a:off x="578369" y="3130926"/>
          <a:ext cx="1564453" cy="664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The television production market is forecasted to generate over $34.2 Billion in revenue in 2021</a:t>
          </a:r>
        </a:p>
      </dsp:txBody>
      <dsp:txXfrm>
        <a:off x="578369" y="3130926"/>
        <a:ext cx="1564453" cy="664892"/>
      </dsp:txXfrm>
    </dsp:sp>
    <dsp:sp modelId="{41DC8641-C2AA-4FEB-A474-85EA8598FAF7}">
      <dsp:nvSpPr>
        <dsp:cNvPr id="0" name=""/>
        <dsp:cNvSpPr/>
      </dsp:nvSpPr>
      <dsp:spPr>
        <a:xfrm>
          <a:off x="2846826" y="2185349"/>
          <a:ext cx="704003" cy="7040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291616-71B3-474F-A871-2887B24AF9CE}">
      <dsp:nvSpPr>
        <dsp:cNvPr id="0" name=""/>
        <dsp:cNvSpPr/>
      </dsp:nvSpPr>
      <dsp:spPr>
        <a:xfrm>
          <a:off x="2416602" y="3130926"/>
          <a:ext cx="1564453" cy="664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65% of new TV shows are cancelled in their first season</a:t>
          </a:r>
        </a:p>
      </dsp:txBody>
      <dsp:txXfrm>
        <a:off x="2416602" y="3130926"/>
        <a:ext cx="1564453" cy="6648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BA811-8917-4F1D-B22F-E96045BFA4E0}" type="datetimeFigureOut">
              <a:rPr lang="en-US" smtClean="0"/>
              <a:t>2/21/2021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C6A29-4676-420C-BBE3-ACC2B80F64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67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the dialogue / scripts contain words that correspond to a writer's style?  Macro scale can style be found when looking at the episodes as a whole? </a:t>
            </a:r>
            <a:br>
              <a:rPr lang="en-US" dirty="0"/>
            </a:br>
            <a:r>
              <a:rPr lang="en-US" dirty="0"/>
              <a:t>Micro scale can a model be accurate enough to identify what writer wrote a specific line of dialogue?</a:t>
            </a:r>
          </a:p>
          <a:p>
            <a:endParaRPr lang="en-US" dirty="0"/>
          </a:p>
          <a:p>
            <a:r>
              <a:rPr lang="en-US" dirty="0"/>
              <a:t>Do writers favor or ignore writing for certain characters?</a:t>
            </a:r>
          </a:p>
          <a:p>
            <a:endParaRPr lang="en-US" dirty="0"/>
          </a:p>
          <a:p>
            <a:r>
              <a:rPr lang="en-US" dirty="0"/>
              <a:t>Not applicable really for the one-episode writers.  But especially applicable for Larry David, he wrote or co-wrote almost half of all episodes.  Top four writers who have written or co-written episodes:</a:t>
            </a:r>
          </a:p>
          <a:p>
            <a:endParaRPr lang="en-US" dirty="0"/>
          </a:p>
          <a:p>
            <a:r>
              <a:rPr lang="en-US" dirty="0"/>
              <a:t>Larry David</a:t>
            </a:r>
          </a:p>
          <a:p>
            <a:r>
              <a:rPr lang="en-US" dirty="0"/>
              <a:t>Pete Mehlman</a:t>
            </a:r>
          </a:p>
          <a:p>
            <a:r>
              <a:rPr lang="en-US" dirty="0"/>
              <a:t>Larry Charles</a:t>
            </a:r>
          </a:p>
          <a:p>
            <a:r>
              <a:rPr lang="en-US" dirty="0"/>
              <a:t>Jerry Seinfeld</a:t>
            </a:r>
          </a:p>
          <a:p>
            <a:endParaRPr lang="en-US" dirty="0"/>
          </a:p>
          <a:p>
            <a:r>
              <a:rPr lang="en-US" dirty="0"/>
              <a:t>Surely, they must have a style in the way they write dialogue, maybe even different styles for different characters.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563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Are there correlations between the rating of a particular episode and the characters ‘most featured’ in the episode. </a:t>
            </a:r>
            <a:r>
              <a:rPr lang="en-US" sz="1200" dirty="0"/>
              <a:t>Are there correlations with the amount of </a:t>
            </a:r>
            <a:r>
              <a:rPr lang="en-US" dirty="0"/>
              <a:t>dialogue </a:t>
            </a:r>
            <a:r>
              <a:rPr lang="en-US" sz="1200" dirty="0"/>
              <a:t>a character has and ratings?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Are there correlations between rating and the writer of the episode?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Much </a:t>
            </a:r>
            <a:r>
              <a:rPr lang="en-US" dirty="0" err="1"/>
              <a:t>much</a:t>
            </a:r>
            <a:r>
              <a:rPr lang="en-US" dirty="0"/>
              <a:t> deeper does a particular writer write one characters dialogue better than others?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956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9A4F-1447-421F-81E9-200905A04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C8784-D561-47B7-8020-57675C455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0600F-8E3C-4039-9006-439933511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A2349-95E3-4775-9961-A5C238AE2C97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2A35E-FDD8-4730-86FF-C33B5ED58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A5CDB-087B-4E03-8857-3CF3F804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D9EEA-E7E1-4742-A721-CC22F15F71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13">
            <a:extLst>
              <a:ext uri="{FF2B5EF4-FFF2-40B4-BE49-F238E27FC236}">
                <a16:creationId xmlns:a16="http://schemas.microsoft.com/office/drawing/2014/main" id="{4CA99212-A500-4297-A8D8-A075F2901EC3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294AF3-E626-45C7-928B-E6F4D9132516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960D0B7-B739-4B30-9977-EC8C237FC5F6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05362CA-07B5-4C61-B081-762546514892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0AD3EED-B5E2-49A3-91CD-3FF0C678D95A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7EDD82A-C941-4CD9-9A1B-B66C6C38DC5E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E30FEAF4-6FD9-456A-8EBF-F2422642DFCD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0342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387E-1479-4598-B6C3-1D802C139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9A2075-50D3-4078-9F13-F2C1305DE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02F7B7-748B-43D1-8C5C-0D5EB7571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EE53E-51E3-4C2F-AA46-B698209FA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B7CC3-8A1D-43CE-937A-3FB180D43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132886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388E24-9B71-4294-84EB-69B88F78AD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95FEB3-A3C9-4981-BFFF-E5A0761653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33062-BB39-4402-9C0C-A635C099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F5EC6-6AED-47FD-9762-E5E3B3D5A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54687-BAEE-4081-84AF-1269E3C0B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018058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61299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29728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3695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C0662-8E1D-42F6-BFB0-F6F2FB74C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2AE4B-2F53-4D30-B88C-791B90A4C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353A1-669E-44AC-8AC7-36E5A3680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D7454-DB45-48EB-A72F-8AC3B1BB2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C0CE9-C785-4D83-833B-6F79BE2CB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334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79154-C0C0-4B11-92F0-1E516C621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14C40-86C8-4963-BF62-8393538D4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0E338-7C3A-4999-BE48-92D386A51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A2349-95E3-4775-9961-A5C238AE2C97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5E7DD-5F81-4C0B-9D4E-9C64AAA24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1C53B-A295-4D03-9BA4-0E1530124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D9EEA-E7E1-4742-A721-CC22F15F71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F925022-B296-4A30-9389-52DE2161B3B7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DEBEA89C-7534-408C-B4D0-BF643E5F4A67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9925476-F024-45DC-A502-A5E4BCFD37B2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7163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AD7E3-F865-47A1-8AF9-EAD6AFDD7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895F5-7511-4049-A54B-8D6F7169A2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E22C27-2C53-4A2C-B0FB-9EF688DD76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BEE969-B3D6-41E2-B0F7-DD71BD83D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6F620-FF46-47A3-A068-29A072BA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4BACD5-BA77-4C2B-B54F-D0FBF93ED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079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3DF27-6117-4811-A273-78EB63DA1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DE3E02-B7A2-4995-923C-9484C09823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F7842B-B335-4700-93F1-649F6F6ABF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3E9A9D-BF29-4656-B6AC-58A68825FC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E366D3-A99D-4387-99B0-8F4EF359FB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FC6821-CB43-4B82-B00C-8247DDC6B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286DC8-9F7C-459D-847B-161045A89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6E3E58-33A4-46F9-826C-18E5A2896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086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3AEB4-101E-45ED-9101-0E9A67688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2C04E6-D1DB-4DC8-ABA1-6053C6A9D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DCBB5D-2A6D-4778-954B-947C539D0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5BAA9E-2648-442B-B939-6ED2ED51C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015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7721D8-2C9E-48B8-86AE-EC3D872B8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F32EF3-910E-41FE-9206-E426745F7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C0507-A8DA-4111-AB5C-45ECBD0B7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834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D2B0F-1D40-4090-B4F0-1AD4727AB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46A54-F27A-4C43-8292-05816E77F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FEEA2-E321-443B-BE9E-9C270DBD9F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5B85F7-5D23-45E6-BF02-6393BB90C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68A3C9-E8A5-41EE-983C-C3375F35B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4DAB55-9E55-4EDB-BAF4-C4C96B9E4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834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223B8-B89B-4730-89FC-0FA768B24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A74493-BAAD-4D60-9E40-EF2A2F3A94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2AA463-91EF-452D-BD5B-B92D1FA7C3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4CB452-9FBA-4F13-B1D1-427C911DA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5F8C0-EA7E-45CE-BDFC-9FACD6726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BF0D52-69EF-490B-B5D2-9D96DD889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909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0F05AB-F7ED-4ECA-83C8-72F4AF3BE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4A8990-D58A-4748-A5B4-D711DF37B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E8493-FB0B-493C-A314-31BBFD2A0F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0DE56-7B7A-46C3-973D-AFC4627CBB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9524B-F70E-4E27-8397-E6E514CDE3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629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7" r:id="rId12"/>
    <p:sldLayoutId id="2147483788" r:id="rId13"/>
    <p:sldLayoutId id="2147483858" r:id="rId14"/>
    <p:sldLayoutId id="2147483859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isworld.com/industry-statistics/market-size/television-production-united-states/" TargetMode="External"/><Relationship Id="rId7" Type="http://schemas.openxmlformats.org/officeDocument/2006/relationships/hyperlink" Target="https://www.nydailynews.com/entertainment/tv/10-love-lucy-article-1.2397434" TargetMode="External"/><Relationship Id="rId2" Type="http://schemas.openxmlformats.org/officeDocument/2006/relationships/hyperlink" Target="https://www.cheatsheet.com/entertainment/the-seinfeld-cast-demanded-1-million-per-episode-to-make-up-for-royalties-they-were-denied.htm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vox.com/2014/7/6/5874267/how-seinfeld-changed-tv-30th-anniversary" TargetMode="External"/><Relationship Id="rId5" Type="http://schemas.openxmlformats.org/officeDocument/2006/relationships/hyperlink" Target="https://www.ceros.com/originals/breaking-down-seinfeld/" TargetMode="External"/><Relationship Id="rId4" Type="http://schemas.openxmlformats.org/officeDocument/2006/relationships/hyperlink" Target="https://screenrant.com/tv-success-rate-canceled-shows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20.svg"/><Relationship Id="rId3" Type="http://schemas.openxmlformats.org/officeDocument/2006/relationships/image" Target="../media/image11.svg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18.svg"/><Relationship Id="rId5" Type="http://schemas.openxmlformats.org/officeDocument/2006/relationships/diagramData" Target="../diagrams/data1.xml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microsoft.com/office/2007/relationships/diagramDrawing" Target="../diagrams/drawing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53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DB1B4F-2CE8-40D7-8A64-4248D05AB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31656" y="5436494"/>
            <a:ext cx="4114800" cy="365125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  <a:latin typeface="Lucida Bright" panose="02040602050505020304" pitchFamily="18" charset="0"/>
                <a:cs typeface="Times New Roman" panose="02020603050405020304" pitchFamily="18" charset="0"/>
              </a:rPr>
              <a:t>GROUP 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7EA454B-408D-48DF-BE21-0D697ABA9A0E}"/>
              </a:ext>
            </a:extLst>
          </p:cNvPr>
          <p:cNvSpPr/>
          <p:nvPr/>
        </p:nvSpPr>
        <p:spPr>
          <a:xfrm rot="20818389">
            <a:off x="2693910" y="1541826"/>
            <a:ext cx="6990294" cy="3442166"/>
          </a:xfrm>
          <a:prstGeom prst="ellipse">
            <a:avLst/>
          </a:prstGeom>
          <a:solidFill>
            <a:srgbClr val="F6AE1E"/>
          </a:solidFill>
          <a:ln>
            <a:solidFill>
              <a:srgbClr val="F6AE1E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EC2654-658A-46D2-BB2C-934BCBCA1D72}"/>
              </a:ext>
            </a:extLst>
          </p:cNvPr>
          <p:cNvSpPr txBox="1"/>
          <p:nvPr/>
        </p:nvSpPr>
        <p:spPr>
          <a:xfrm>
            <a:off x="2047378" y="1593896"/>
            <a:ext cx="798861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i="1" dirty="0">
                <a:solidFill>
                  <a:srgbClr val="FF0000"/>
                </a:solidFill>
                <a:effectLst>
                  <a:outerShdw blurRad="63500" dist="12700" dir="5400000" algn="ctr" rotWithShape="0">
                    <a:schemeClr val="tx1"/>
                  </a:outerShdw>
                </a:effectLst>
                <a:latin typeface="ITC Fenice Std" panose="02070604070506020204" pitchFamily="18" charset="0"/>
              </a:rPr>
              <a:t>The Project About Nothing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A65CB74-D176-48E8-B20E-03A03762D34D}"/>
              </a:ext>
            </a:extLst>
          </p:cNvPr>
          <p:cNvSpPr/>
          <p:nvPr/>
        </p:nvSpPr>
        <p:spPr>
          <a:xfrm rot="10989270">
            <a:off x="7290200" y="1898916"/>
            <a:ext cx="267280" cy="225083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127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CF26F989-9B80-48E2-87BC-7DC9D22FB039}"/>
              </a:ext>
            </a:extLst>
          </p:cNvPr>
          <p:cNvSpPr/>
          <p:nvPr/>
        </p:nvSpPr>
        <p:spPr>
          <a:xfrm rot="11108975">
            <a:off x="8379150" y="3363143"/>
            <a:ext cx="267280" cy="225083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127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136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4E1963-FAD0-491F-8A4C-6F8E8D032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1" y="348654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i="1" dirty="0"/>
              <a:t>Who’s the best?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E081A6-954A-4B09-9E25-F464B9D48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400" dirty="0"/>
              <a:t>Most highly rated character?</a:t>
            </a:r>
          </a:p>
          <a:p>
            <a:r>
              <a:rPr lang="en-US" dirty="0"/>
              <a:t>Most highly rated writer?</a:t>
            </a: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000" dirty="0"/>
              <a:t>Side character?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Etc.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8FEA84D-6F2B-44E4-AA70-E8C2F9949C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98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284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05BB4-5EAC-420C-BFE0-84BEAC148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pPr algn="ctr"/>
            <a:r>
              <a:rPr lang="en-US" sz="3700" b="1" dirty="0"/>
              <a:t>WHY IT MATTERS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802E30BA-A781-4C7D-B8C4-3EDA83F0EBA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90719" y="2330505"/>
          <a:ext cx="4559425" cy="3979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469F4F6-E63B-4BE3-9F37-C5014A3C12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3173" y="681037"/>
            <a:ext cx="5791200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83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46EDB786-AD0A-4BA5-8312-E39DADC04BD0}"/>
              </a:ext>
            </a:extLst>
          </p:cNvPr>
          <p:cNvSpPr/>
          <p:nvPr/>
        </p:nvSpPr>
        <p:spPr>
          <a:xfrm rot="21172761">
            <a:off x="679507" y="633623"/>
            <a:ext cx="3171039" cy="788565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89A815-49BA-40CE-8C47-55010F23B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  <a:latin typeface="ITC Fenice Std" panose="02070604070506020204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4D3E8-A2B7-4726-AB0B-BA586A946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hlinkClick r:id="rId2"/>
              </a:rPr>
              <a:t>https://www.cheatsheet.com/entertainment/the-seinfeld-cast-demanded-1-million-per-episode-to-make-up-for-royalties-they-were-denied.html/</a:t>
            </a:r>
            <a:endParaRPr lang="en-US" dirty="0"/>
          </a:p>
          <a:p>
            <a:r>
              <a:rPr lang="en-US" dirty="0">
                <a:hlinkClick r:id="rId3"/>
              </a:rPr>
              <a:t>https://www.ibisworld.com/industry-statistics/market-size/television-production-united-states/</a:t>
            </a:r>
            <a:endParaRPr lang="en-US" dirty="0"/>
          </a:p>
          <a:p>
            <a:r>
              <a:rPr lang="en-US" dirty="0">
                <a:hlinkClick r:id="rId4"/>
              </a:rPr>
              <a:t>https://screenrant.com/tv-success-rate-canceled-shows/</a:t>
            </a:r>
            <a:endParaRPr lang="en-US" dirty="0"/>
          </a:p>
          <a:p>
            <a:r>
              <a:rPr lang="en-US" dirty="0">
                <a:hlinkClick r:id="rId5"/>
              </a:rPr>
              <a:t>https://www.ceros.com/originals/breaking-down-seinfeld/</a:t>
            </a:r>
            <a:endParaRPr lang="en-US" dirty="0"/>
          </a:p>
          <a:p>
            <a:r>
              <a:rPr lang="en-US" dirty="0">
                <a:hlinkClick r:id="rId6"/>
              </a:rPr>
              <a:t>https://www.vox.com/2014/7/6/5874267/how-seinfeld-changed-tv-30th-anniversary</a:t>
            </a:r>
            <a:endParaRPr lang="en-US" dirty="0"/>
          </a:p>
          <a:p>
            <a:r>
              <a:rPr lang="en-US" dirty="0">
                <a:hlinkClick r:id="rId2"/>
              </a:rPr>
              <a:t>https://www.cheatsheet.com/entertainment/the-seinfeld-cast-demanded-1-million-per-episode-to-make-up-for-royalties-they-were-denied.html/</a:t>
            </a:r>
            <a:endParaRPr lang="en-US" dirty="0"/>
          </a:p>
          <a:p>
            <a:r>
              <a:rPr lang="en-US" dirty="0">
                <a:hlinkClick r:id="rId3"/>
              </a:rPr>
              <a:t>https://www.ibisworld.com/industry-statistics/market-size/television-production-united-states/</a:t>
            </a:r>
            <a:endParaRPr lang="en-US" dirty="0"/>
          </a:p>
          <a:p>
            <a:r>
              <a:rPr lang="en-US" dirty="0">
                <a:hlinkClick r:id="rId4"/>
              </a:rPr>
              <a:t>https://screenrant.com/tv-success-rate-canceled-shows/</a:t>
            </a:r>
            <a:endParaRPr lang="en-US" dirty="0"/>
          </a:p>
          <a:p>
            <a:r>
              <a:rPr lang="en-US" dirty="0">
                <a:hlinkClick r:id="rId7"/>
              </a:rPr>
              <a:t>https://www.nydailynews.com/entertainment/tv/10-love-lucy-article-1.2397434</a:t>
            </a:r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655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dancing&#10;&#10;Description automatically generated with medium confidence">
            <a:extLst>
              <a:ext uri="{FF2B5EF4-FFF2-40B4-BE49-F238E27FC236}">
                <a16:creationId xmlns:a16="http://schemas.microsoft.com/office/drawing/2014/main" id="{5A3B1133-9860-46B8-B0B6-B707251A80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1977" r="11135" b="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BCC8CD63-CA4F-4D7D-B30D-4A08D34ED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25" y="144475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6000" dirty="0">
                <a:solidFill>
                  <a:schemeClr val="accent3"/>
                </a:solidFill>
                <a:latin typeface="ITC Fenice Std" panose="02070604070506020204" pitchFamily="18" charset="0"/>
              </a:rPr>
              <a:t>Thank you</a:t>
            </a:r>
          </a:p>
        </p:txBody>
      </p:sp>
      <p:sp>
        <p:nvSpPr>
          <p:cNvPr id="33" name="Content Placeholder 8">
            <a:extLst>
              <a:ext uri="{FF2B5EF4-FFF2-40B4-BE49-F238E27FC236}">
                <a16:creationId xmlns:a16="http://schemas.microsoft.com/office/drawing/2014/main" id="{912F8332-E703-498E-9A50-B7B26C64D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ITC Fenice Std" panose="02070604070506020204" pitchFamily="18" charset="0"/>
              </a:rPr>
              <a:t>Group 4 (in order of appearance)</a:t>
            </a:r>
          </a:p>
          <a:p>
            <a:pPr lvl="1"/>
            <a:r>
              <a:rPr lang="en-US" sz="1600" dirty="0">
                <a:latin typeface="ITC Fenice Std" panose="02070604070506020204" pitchFamily="18" charset="0"/>
              </a:rPr>
              <a:t>Stephanie Azali</a:t>
            </a:r>
          </a:p>
          <a:p>
            <a:pPr lvl="1"/>
            <a:r>
              <a:rPr lang="en-US" sz="1600" dirty="0">
                <a:latin typeface="ITC Fenice Std" panose="02070604070506020204" pitchFamily="18" charset="0"/>
              </a:rPr>
              <a:t>Juan Ventosa</a:t>
            </a:r>
          </a:p>
          <a:p>
            <a:pPr lvl="1"/>
            <a:r>
              <a:rPr lang="en-US" sz="1600" dirty="0">
                <a:latin typeface="ITC Fenice Std" panose="02070604070506020204" pitchFamily="18" charset="0"/>
              </a:rPr>
              <a:t>Mickey Feliciano</a:t>
            </a:r>
          </a:p>
          <a:p>
            <a:pPr lvl="1"/>
            <a:r>
              <a:rPr lang="en-US" sz="1600" dirty="0">
                <a:latin typeface="ITC Fenice Std" panose="02070604070506020204" pitchFamily="18" charset="0"/>
              </a:rPr>
              <a:t>John Leo Bartlett</a:t>
            </a:r>
          </a:p>
          <a:p>
            <a:pPr lvl="1"/>
            <a:r>
              <a:rPr lang="en-US" sz="1600" dirty="0">
                <a:latin typeface="ITC Fenice Std" panose="02070604070506020204" pitchFamily="18" charset="0"/>
              </a:rPr>
              <a:t>Christopher Bailey</a:t>
            </a:r>
          </a:p>
        </p:txBody>
      </p:sp>
    </p:spTree>
    <p:extLst>
      <p:ext uri="{BB962C8B-B14F-4D97-AF65-F5344CB8AC3E}">
        <p14:creationId xmlns:p14="http://schemas.microsoft.com/office/powerpoint/2010/main" val="3511957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Text, whiteboard&#10;&#10;Description automatically generated">
            <a:extLst>
              <a:ext uri="{FF2B5EF4-FFF2-40B4-BE49-F238E27FC236}">
                <a16:creationId xmlns:a16="http://schemas.microsoft.com/office/drawing/2014/main" id="{0DD0F2B6-8CE3-4F26-AB28-41572CB1D18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30056" t="569" r="17734" b="26540"/>
          <a:stretch/>
        </p:blipFill>
        <p:spPr>
          <a:xfrm>
            <a:off x="9821567" y="4283942"/>
            <a:ext cx="1948946" cy="1894227"/>
          </a:xfrm>
        </p:spPr>
      </p:pic>
      <p:pic>
        <p:nvPicPr>
          <p:cNvPr id="12" name="Picture Placeholder 11" descr="A person speaking into a microphone&#10;&#10;Description automatically generated">
            <a:extLst>
              <a:ext uri="{FF2B5EF4-FFF2-40B4-BE49-F238E27FC236}">
                <a16:creationId xmlns:a16="http://schemas.microsoft.com/office/drawing/2014/main" id="{17724BD6-B24A-4969-8F4C-3061E1AB84C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16649" r="16649"/>
          <a:stretch>
            <a:fillRect/>
          </a:stretch>
        </p:blipFill>
        <p:spPr>
          <a:xfrm>
            <a:off x="5964073" y="159009"/>
            <a:ext cx="4521940" cy="452194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4E1963-FAD0-491F-8A4C-6F8E8D032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i="1" dirty="0">
                <a:solidFill>
                  <a:srgbClr val="FF0000"/>
                </a:solidFill>
                <a:latin typeface="ITC Fenice Std" panose="02070604070506020204" pitchFamily="18" charset="0"/>
              </a:rPr>
              <a:t>What is the deal with this project?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E081A6-954A-4B09-9E25-F464B9D48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685" y="1883134"/>
            <a:ext cx="6338401" cy="22246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(NBC, 1989 – 1998)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This "show about nothing" changed the way sitcoms were written, structured, and filmed </a:t>
            </a:r>
          </a:p>
          <a:p>
            <a:endParaRPr lang="en-US" dirty="0"/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0C88E949-4626-4465-8493-3F7CB677CF4B}"/>
              </a:ext>
            </a:extLst>
          </p:cNvPr>
          <p:cNvSpPr txBox="1">
            <a:spLocks/>
          </p:cNvSpPr>
          <p:nvPr/>
        </p:nvSpPr>
        <p:spPr>
          <a:xfrm>
            <a:off x="159934" y="4120252"/>
            <a:ext cx="6568440" cy="10601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One of the only sitcoms in television history to end its run in the top of the ratings</a:t>
            </a:r>
            <a:endParaRPr lang="en-US" dirty="0">
              <a:cs typeface="Calibri"/>
            </a:endParaRPr>
          </a:p>
          <a:p>
            <a:endParaRPr lang="en-US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F1518E3-8B3C-4BBC-9251-54C895A25D68}"/>
              </a:ext>
            </a:extLst>
          </p:cNvPr>
          <p:cNvSpPr txBox="1">
            <a:spLocks/>
          </p:cNvSpPr>
          <p:nvPr/>
        </p:nvSpPr>
        <p:spPr>
          <a:xfrm>
            <a:off x="159933" y="5290568"/>
            <a:ext cx="9472667" cy="10601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"Yada, yada, yada" "No soup for you!" Festivus, "Close-talker," "low-talker," "high-talker," "shrinkage"</a:t>
            </a:r>
            <a:endParaRPr lang="en-US" dirty="0">
              <a:cs typeface="Calibr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483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4E1963-FAD0-491F-8A4C-6F8E8D032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i="1" dirty="0">
                <a:solidFill>
                  <a:srgbClr val="FF0000"/>
                </a:solidFill>
                <a:latin typeface="ITC Fenice Std" panose="02070604070506020204" pitchFamily="18" charset="0"/>
              </a:rPr>
              <a:t>Why do we care?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1EF6F-5004-42FB-9487-80D8D27A7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1447" y="1012799"/>
            <a:ext cx="6305047" cy="496179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Seinfeld has stood the test of time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Streaming on Hulu since 2015, and racking up millions of views per year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Average Seinfeld viewer on Hulu is 27 years old – Making them 2nd graders when the series finale aired in 1998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Analyzing a wildly popular show like Seinfeld can give insights to what makes a show good, what TV viewers like, and how Seinfeld has influenced television in the 30+ years since its debut</a:t>
            </a:r>
          </a:p>
        </p:txBody>
      </p:sp>
    </p:spTree>
    <p:extLst>
      <p:ext uri="{BB962C8B-B14F-4D97-AF65-F5344CB8AC3E}">
        <p14:creationId xmlns:p14="http://schemas.microsoft.com/office/powerpoint/2010/main" val="2397958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80ED3-9447-7944-8DC1-BE05FB3EE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>
                <a:solidFill>
                  <a:srgbClr val="FF0000"/>
                </a:solidFill>
                <a:latin typeface="ITC Fenice Std"/>
              </a:rPr>
              <a:t>The Data of Seinology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7D98AA-0D4D-7746-A6F3-120A901494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230"/>
          <a:stretch/>
        </p:blipFill>
        <p:spPr>
          <a:xfrm>
            <a:off x="1104206" y="1652017"/>
            <a:ext cx="6488876" cy="423397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32E99D0-9A8D-FB43-B563-CCA02A3F74AF}"/>
              </a:ext>
            </a:extLst>
          </p:cNvPr>
          <p:cNvSpPr/>
          <p:nvPr/>
        </p:nvSpPr>
        <p:spPr>
          <a:xfrm>
            <a:off x="7819490" y="2025375"/>
            <a:ext cx="4138962" cy="395448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386AFE5-3D81-EA4E-BDEA-509037BAE026}"/>
              </a:ext>
            </a:extLst>
          </p:cNvPr>
          <p:cNvSpPr/>
          <p:nvPr/>
        </p:nvSpPr>
        <p:spPr>
          <a:xfrm>
            <a:off x="10124292" y="1023911"/>
            <a:ext cx="1721922" cy="171004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012BCD-82DD-5D4B-8800-A143B364964D}"/>
              </a:ext>
            </a:extLst>
          </p:cNvPr>
          <p:cNvSpPr txBox="1"/>
          <p:nvPr/>
        </p:nvSpPr>
        <p:spPr>
          <a:xfrm>
            <a:off x="8252959" y="3068645"/>
            <a:ext cx="34584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Hugely Popular Sitcom</a:t>
            </a:r>
          </a:p>
          <a:p>
            <a:pPr algn="ctr"/>
            <a:endParaRPr lang="en-US" sz="1400">
              <a:solidFill>
                <a:schemeClr val="bg1"/>
              </a:solidFill>
            </a:endParaRPr>
          </a:p>
          <a:p>
            <a:pPr algn="ctr"/>
            <a:r>
              <a:rPr lang="en-US" sz="2800">
                <a:solidFill>
                  <a:schemeClr val="bg1"/>
                </a:solidFill>
              </a:rPr>
              <a:t>Enormous Fan Base</a:t>
            </a:r>
          </a:p>
          <a:p>
            <a:pPr algn="ctr"/>
            <a:endParaRPr lang="en-US" sz="1400">
              <a:solidFill>
                <a:schemeClr val="bg1"/>
              </a:solidFill>
            </a:endParaRPr>
          </a:p>
          <a:p>
            <a:pPr algn="ctr"/>
            <a:r>
              <a:rPr lang="en-US" sz="2800">
                <a:solidFill>
                  <a:schemeClr val="bg1"/>
                </a:solidFill>
              </a:rPr>
              <a:t>Easy to Find Data</a:t>
            </a:r>
          </a:p>
        </p:txBody>
      </p:sp>
    </p:spTree>
    <p:extLst>
      <p:ext uri="{BB962C8B-B14F-4D97-AF65-F5344CB8AC3E}">
        <p14:creationId xmlns:p14="http://schemas.microsoft.com/office/powerpoint/2010/main" val="2623339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0988EC2-8B2C-1745-9246-12EFCE7D7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43" y="79827"/>
            <a:ext cx="6462618" cy="1325563"/>
          </a:xfrm>
        </p:spPr>
        <p:txBody>
          <a:bodyPr/>
          <a:lstStyle/>
          <a:p>
            <a:r>
              <a:rPr lang="en-US" i="1">
                <a:solidFill>
                  <a:srgbClr val="FF0000"/>
                </a:solidFill>
                <a:latin typeface="ITC Fenice Std"/>
              </a:rPr>
              <a:t>Scripts, Writers, Directors, You Name It…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AC4D48-8D35-4749-8268-25B91EBA0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43" y="1590922"/>
            <a:ext cx="6524437" cy="34915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EE2594-2677-4B4B-A1CA-182897457E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184"/>
          <a:stretch/>
        </p:blipFill>
        <p:spPr>
          <a:xfrm>
            <a:off x="5059948" y="3598223"/>
            <a:ext cx="6787668" cy="2137849"/>
          </a:xfrm>
          <a:prstGeom prst="rect">
            <a:avLst/>
          </a:prstGeom>
        </p:spPr>
      </p:pic>
      <p:pic>
        <p:nvPicPr>
          <p:cNvPr id="16" name="Picture Placeholder 9">
            <a:extLst>
              <a:ext uri="{FF2B5EF4-FFF2-40B4-BE49-F238E27FC236}">
                <a16:creationId xmlns:a16="http://schemas.microsoft.com/office/drawing/2014/main" id="{D1A78E0F-DEBC-7142-9EEF-B726B2AEA9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619" r="16619"/>
          <a:stretch>
            <a:fillRect/>
          </a:stretch>
        </p:blipFill>
        <p:spPr>
          <a:xfrm>
            <a:off x="7467810" y="1133268"/>
            <a:ext cx="2206625" cy="2203450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</p:pic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FCE3A2C2-32CB-694F-8B11-9A141ABF530B}"/>
              </a:ext>
            </a:extLst>
          </p:cNvPr>
          <p:cNvSpPr/>
          <p:nvPr/>
        </p:nvSpPr>
        <p:spPr>
          <a:xfrm>
            <a:off x="9674435" y="694335"/>
            <a:ext cx="2181102" cy="1793174"/>
          </a:xfrm>
          <a:prstGeom prst="wedgeRoundRectCallout">
            <a:avLst>
              <a:gd name="adj1" fmla="val -70063"/>
              <a:gd name="adj2" fmla="val 32138"/>
              <a:gd name="adj3" fmla="val 16667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I’m Out There, Jerry, and I’m Lovin’ Every Minute of It!</a:t>
            </a:r>
          </a:p>
        </p:txBody>
      </p:sp>
    </p:spTree>
    <p:extLst>
      <p:ext uri="{BB962C8B-B14F-4D97-AF65-F5344CB8AC3E}">
        <p14:creationId xmlns:p14="http://schemas.microsoft.com/office/powerpoint/2010/main" val="1937674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E4DDAD50-CC9A-0A45-9ABD-2B719210981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E76A2D1-9E71-9449-B715-45567254B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>
                <a:solidFill>
                  <a:srgbClr val="FF0000"/>
                </a:solidFill>
                <a:latin typeface="ITC Fenice Std"/>
              </a:rPr>
              <a:t>Some Quick Stats…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2F55AB-7EE3-BD4C-A268-7F97CEFB5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3993284"/>
          </a:xfrm>
          <a:solidFill>
            <a:srgbClr val="FFC000"/>
          </a:solidFill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9 Seasons (1989-1998)</a:t>
            </a:r>
          </a:p>
          <a:p>
            <a:r>
              <a:rPr lang="en-US" sz="3200" dirty="0">
                <a:solidFill>
                  <a:srgbClr val="C00000"/>
                </a:solidFill>
              </a:rPr>
              <a:t>9 Directors</a:t>
            </a:r>
          </a:p>
          <a:p>
            <a:r>
              <a:rPr lang="en-US" sz="3200" dirty="0">
                <a:solidFill>
                  <a:srgbClr val="C00000"/>
                </a:solidFill>
              </a:rPr>
              <a:t>40 Writers</a:t>
            </a:r>
          </a:p>
          <a:p>
            <a:r>
              <a:rPr lang="en-US" sz="3200" dirty="0">
                <a:solidFill>
                  <a:srgbClr val="C00000"/>
                </a:solidFill>
              </a:rPr>
              <a:t>179 Episodes</a:t>
            </a:r>
          </a:p>
          <a:p>
            <a:r>
              <a:rPr lang="en-US" sz="3200" dirty="0">
                <a:solidFill>
                  <a:srgbClr val="C00000"/>
                </a:solidFill>
              </a:rPr>
              <a:t>1,088 Characters</a:t>
            </a:r>
          </a:p>
          <a:p>
            <a:r>
              <a:rPr lang="en-US" sz="3200" dirty="0">
                <a:solidFill>
                  <a:srgbClr val="C00000"/>
                </a:solidFill>
              </a:rPr>
              <a:t>48,793 Lines of Dialogue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F2EDA13A-FCCB-D84E-88A8-63F3FB92E117}"/>
              </a:ext>
            </a:extLst>
          </p:cNvPr>
          <p:cNvSpPr/>
          <p:nvPr/>
        </p:nvSpPr>
        <p:spPr>
          <a:xfrm>
            <a:off x="6875814" y="1472540"/>
            <a:ext cx="2531712" cy="1401289"/>
          </a:xfrm>
          <a:prstGeom prst="wedgeRoundRectCallout">
            <a:avLst>
              <a:gd name="adj1" fmla="val 42035"/>
              <a:gd name="adj2" fmla="val 743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Remember.. It’s Not a Lie if You Believe it.</a:t>
            </a:r>
          </a:p>
        </p:txBody>
      </p:sp>
    </p:spTree>
    <p:extLst>
      <p:ext uri="{BB962C8B-B14F-4D97-AF65-F5344CB8AC3E}">
        <p14:creationId xmlns:p14="http://schemas.microsoft.com/office/powerpoint/2010/main" val="3645543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8AA74-F89F-48A1-B941-897EC05BA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2297" y="593441"/>
            <a:ext cx="4183386" cy="40643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TC Fenice Std" panose="02070604070506020204" pitchFamily="18" charset="0"/>
              </a:rPr>
              <a:t>Is it </a:t>
            </a:r>
            <a:r>
              <a:rPr lang="en-US" sz="5400" kern="1200" dirty="0">
                <a:solidFill>
                  <a:srgbClr val="FBCF3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TC Fenice Std" panose="02070604070506020204" pitchFamily="18" charset="0"/>
              </a:rPr>
              <a:t>really</a:t>
            </a:r>
            <a:r>
              <a:rPr lang="en-US" sz="54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TC Fenice Std" panose="02070604070506020204" pitchFamily="18" charset="0"/>
              </a:rPr>
              <a:t> a show about nothing?</a:t>
            </a:r>
          </a:p>
        </p:txBody>
      </p:sp>
      <p:sp>
        <p:nvSpPr>
          <p:cNvPr id="1028" name="Freeform: Shape 72">
            <a:extLst>
              <a:ext uri="{FF2B5EF4-FFF2-40B4-BE49-F238E27FC236}">
                <a16:creationId xmlns:a16="http://schemas.microsoft.com/office/drawing/2014/main" id="{B5809B1F-0726-44C0-B0A1-7FCE2A129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2560321" y="4232366"/>
            <a:ext cx="5610120" cy="2625634"/>
          </a:xfrm>
          <a:custGeom>
            <a:avLst/>
            <a:gdLst>
              <a:gd name="connsiteX0" fmla="*/ 0 w 6488456"/>
              <a:gd name="connsiteY0" fmla="*/ 0 h 3036711"/>
              <a:gd name="connsiteX1" fmla="*/ 6488456 w 6488456"/>
              <a:gd name="connsiteY1" fmla="*/ 0 h 3036711"/>
              <a:gd name="connsiteX2" fmla="*/ 6482686 w 6488456"/>
              <a:gd name="connsiteY2" fmla="*/ 114279 h 3036711"/>
              <a:gd name="connsiteX3" fmla="*/ 3244228 w 6488456"/>
              <a:gd name="connsiteY3" fmla="*/ 3036711 h 3036711"/>
              <a:gd name="connsiteX4" fmla="*/ 5771 w 6488456"/>
              <a:gd name="connsiteY4" fmla="*/ 114279 h 30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8456" h="3036711">
                <a:moveTo>
                  <a:pt x="0" y="0"/>
                </a:moveTo>
                <a:lnTo>
                  <a:pt x="6488456" y="0"/>
                </a:lnTo>
                <a:lnTo>
                  <a:pt x="6482686" y="114279"/>
                </a:lnTo>
                <a:cubicBezTo>
                  <a:pt x="6315984" y="1755766"/>
                  <a:pt x="4929697" y="3036711"/>
                  <a:pt x="3244228" y="3036711"/>
                </a:cubicBezTo>
                <a:cubicBezTo>
                  <a:pt x="1558760" y="3036711"/>
                  <a:pt x="172473" y="1755766"/>
                  <a:pt x="5771" y="11427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26EE9A0B-C601-4E3F-8541-29CA20DE11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" y="0"/>
            <a:ext cx="5904411" cy="4406393"/>
          </a:xfrm>
          <a:custGeom>
            <a:avLst/>
            <a:gdLst>
              <a:gd name="connsiteX0" fmla="*/ 2562355 w 6855833"/>
              <a:gd name="connsiteY0" fmla="*/ 0 h 5116428"/>
              <a:gd name="connsiteX1" fmla="*/ 6855833 w 6855833"/>
              <a:gd name="connsiteY1" fmla="*/ 4293479 h 5116428"/>
              <a:gd name="connsiteX2" fmla="*/ 6833667 w 6855833"/>
              <a:gd name="connsiteY2" fmla="*/ 4732462 h 5116428"/>
              <a:gd name="connsiteX3" fmla="*/ 6775067 w 6855833"/>
              <a:gd name="connsiteY3" fmla="*/ 5116428 h 5116428"/>
              <a:gd name="connsiteX4" fmla="*/ 0 w 6855833"/>
              <a:gd name="connsiteY4" fmla="*/ 5116428 h 5116428"/>
              <a:gd name="connsiteX5" fmla="*/ 0 w 6855833"/>
              <a:gd name="connsiteY5" fmla="*/ 854273 h 5116428"/>
              <a:gd name="connsiteX6" fmla="*/ 161831 w 6855833"/>
              <a:gd name="connsiteY6" fmla="*/ 733259 h 5116428"/>
              <a:gd name="connsiteX7" fmla="*/ 2562355 w 6855833"/>
              <a:gd name="connsiteY7" fmla="*/ 0 h 5116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5833" h="5116428">
                <a:moveTo>
                  <a:pt x="2562355" y="0"/>
                </a:moveTo>
                <a:cubicBezTo>
                  <a:pt x="4933578" y="0"/>
                  <a:pt x="6855833" y="1922255"/>
                  <a:pt x="6855833" y="4293479"/>
                </a:cubicBezTo>
                <a:cubicBezTo>
                  <a:pt x="6855833" y="4441680"/>
                  <a:pt x="6848324" y="4588128"/>
                  <a:pt x="6833667" y="4732462"/>
                </a:cubicBezTo>
                <a:lnTo>
                  <a:pt x="6775067" y="5116428"/>
                </a:lnTo>
                <a:lnTo>
                  <a:pt x="0" y="5116428"/>
                </a:lnTo>
                <a:lnTo>
                  <a:pt x="0" y="854273"/>
                </a:lnTo>
                <a:lnTo>
                  <a:pt x="161831" y="733259"/>
                </a:lnTo>
                <a:cubicBezTo>
                  <a:pt x="847074" y="270317"/>
                  <a:pt x="1673147" y="0"/>
                  <a:pt x="2562355" y="0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F990FA-0FD3-452F-8C03-D0ADC68D6E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04" t="11291" r="6497" b="8184"/>
          <a:stretch/>
        </p:blipFill>
        <p:spPr>
          <a:xfrm>
            <a:off x="-2376" y="1"/>
            <a:ext cx="5921556" cy="3741908"/>
          </a:xfrm>
          <a:custGeom>
            <a:avLst/>
            <a:gdLst/>
            <a:ahLst/>
            <a:cxnLst/>
            <a:rect l="l" t="t" r="r" b="b"/>
            <a:pathLst>
              <a:path w="5681097" h="4151920">
                <a:moveTo>
                  <a:pt x="0" y="0"/>
                </a:moveTo>
                <a:lnTo>
                  <a:pt x="5611423" y="0"/>
                </a:lnTo>
                <a:lnTo>
                  <a:pt x="5663241" y="339527"/>
                </a:lnTo>
                <a:cubicBezTo>
                  <a:pt x="5675049" y="455800"/>
                  <a:pt x="5681097" y="573775"/>
                  <a:pt x="5681097" y="693164"/>
                </a:cubicBezTo>
                <a:cubicBezTo>
                  <a:pt x="5681097" y="2603383"/>
                  <a:pt x="4132560" y="4151920"/>
                  <a:pt x="2222343" y="4151920"/>
                </a:cubicBezTo>
                <a:cubicBezTo>
                  <a:pt x="1386622" y="4151920"/>
                  <a:pt x="620129" y="3855520"/>
                  <a:pt x="22252" y="3362108"/>
                </a:cubicBezTo>
                <a:lnTo>
                  <a:pt x="0" y="3341884"/>
                </a:lnTo>
                <a:close/>
              </a:path>
            </a:pathLst>
          </a:custGeom>
        </p:spPr>
      </p:pic>
      <p:pic>
        <p:nvPicPr>
          <p:cNvPr id="1026" name="Picture 2" descr="Image result for seinfeld thought">
            <a:extLst>
              <a:ext uri="{FF2B5EF4-FFF2-40B4-BE49-F238E27FC236}">
                <a16:creationId xmlns:a16="http://schemas.microsoft.com/office/drawing/2014/main" id="{6AA9F945-9DFC-437C-8DA6-92EFE6CF9D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" t="5140" r="-70" b="3851"/>
          <a:stretch/>
        </p:blipFill>
        <p:spPr bwMode="auto">
          <a:xfrm>
            <a:off x="2506754" y="3604260"/>
            <a:ext cx="5717253" cy="3253739"/>
          </a:xfrm>
          <a:custGeom>
            <a:avLst/>
            <a:gdLst/>
            <a:ahLst/>
            <a:cxnLst/>
            <a:rect l="l" t="t" r="r" b="b"/>
            <a:pathLst>
              <a:path w="5148922" h="2409190">
                <a:moveTo>
                  <a:pt x="2574461" y="0"/>
                </a:moveTo>
                <a:cubicBezTo>
                  <a:pt x="3911983" y="0"/>
                  <a:pt x="5012087" y="1016507"/>
                  <a:pt x="5144375" y="2319127"/>
                </a:cubicBezTo>
                <a:lnTo>
                  <a:pt x="5148922" y="2409190"/>
                </a:lnTo>
                <a:lnTo>
                  <a:pt x="0" y="2409190"/>
                </a:lnTo>
                <a:lnTo>
                  <a:pt x="4548" y="2319127"/>
                </a:lnTo>
                <a:cubicBezTo>
                  <a:pt x="136837" y="1016507"/>
                  <a:pt x="1236939" y="0"/>
                  <a:pt x="2574461" y="0"/>
                </a:cubicBezTo>
                <a:close/>
              </a:path>
            </a:pathLst>
          </a:custGeom>
          <a:solidFill>
            <a:srgbClr val="3F3F3F"/>
          </a:solidFill>
        </p:spPr>
      </p:pic>
    </p:spTree>
    <p:extLst>
      <p:ext uri="{BB962C8B-B14F-4D97-AF65-F5344CB8AC3E}">
        <p14:creationId xmlns:p14="http://schemas.microsoft.com/office/powerpoint/2010/main" val="18498438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58CAFAA0-D4FA-42EB-8644-DC1863128801}"/>
              </a:ext>
            </a:extLst>
          </p:cNvPr>
          <p:cNvGrpSpPr/>
          <p:nvPr/>
        </p:nvGrpSpPr>
        <p:grpSpPr>
          <a:xfrm>
            <a:off x="199517" y="635297"/>
            <a:ext cx="1736829" cy="1631198"/>
            <a:chOff x="336610" y="1056607"/>
            <a:chExt cx="1736829" cy="1631198"/>
          </a:xfrm>
        </p:grpSpPr>
        <p:pic>
          <p:nvPicPr>
            <p:cNvPr id="7" name="Graphic 6" descr="Pretzel with solid fill">
              <a:extLst>
                <a:ext uri="{FF2B5EF4-FFF2-40B4-BE49-F238E27FC236}">
                  <a16:creationId xmlns:a16="http://schemas.microsoft.com/office/drawing/2014/main" id="{BC8D16F1-A202-4EA8-A68F-A62B2039C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1072">
              <a:off x="456243" y="1773405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Pretzel with solid fill">
              <a:extLst>
                <a:ext uri="{FF2B5EF4-FFF2-40B4-BE49-F238E27FC236}">
                  <a16:creationId xmlns:a16="http://schemas.microsoft.com/office/drawing/2014/main" id="{92ACE9EF-BE57-4D3F-88CB-3CEF5A71C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0358028">
              <a:off x="1159039" y="1329450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Pretzel with solid fill">
              <a:extLst>
                <a:ext uri="{FF2B5EF4-FFF2-40B4-BE49-F238E27FC236}">
                  <a16:creationId xmlns:a16="http://schemas.microsoft.com/office/drawing/2014/main" id="{CD4F934F-81D2-4A23-AC75-8468F3103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164700">
              <a:off x="336610" y="1056607"/>
              <a:ext cx="914400" cy="914400"/>
            </a:xfrm>
            <a:prstGeom prst="rect">
              <a:avLst/>
            </a:prstGeom>
          </p:spPr>
        </p:pic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C8C63C40-B219-45F6-A1C4-0D75FB99AC7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7000"/>
          </a:blip>
          <a:stretch>
            <a:fillRect/>
          </a:stretch>
        </p:blipFill>
        <p:spPr>
          <a:xfrm>
            <a:off x="0" y="4324350"/>
            <a:ext cx="1936346" cy="191064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18AA74-F89F-48A1-B941-897EC05BA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24" y="75515"/>
            <a:ext cx="4655389" cy="1166326"/>
          </a:xfrm>
        </p:spPr>
        <p:txBody>
          <a:bodyPr>
            <a:normAutofit/>
          </a:bodyPr>
          <a:lstStyle/>
          <a:p>
            <a:r>
              <a:rPr lang="en-US" sz="6000" i="1" dirty="0">
                <a:solidFill>
                  <a:srgbClr val="FF0000"/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ITC Fenice Std" panose="02070604070506020204" pitchFamily="18" charset="0"/>
              </a:rPr>
              <a:t>Who said it?</a:t>
            </a:r>
          </a:p>
        </p:txBody>
      </p:sp>
      <p:graphicFrame>
        <p:nvGraphicFramePr>
          <p:cNvPr id="5" name="Content Placeholder 2" descr="Team Smart Art Graphic&#10;">
            <a:extLst>
              <a:ext uri="{FF2B5EF4-FFF2-40B4-BE49-F238E27FC236}">
                <a16:creationId xmlns:a16="http://schemas.microsoft.com/office/drawing/2014/main" id="{9C6D4AB6-2821-496B-916D-DC02A2DBB1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1403885"/>
              </p:ext>
            </p:extLst>
          </p:nvPr>
        </p:nvGraphicFramePr>
        <p:xfrm>
          <a:off x="457200" y="1463040"/>
          <a:ext cx="11394357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0B1F86DD-360C-48CA-A871-66F0FC3A7E3C}"/>
              </a:ext>
            </a:extLst>
          </p:cNvPr>
          <p:cNvSpPr/>
          <p:nvPr/>
        </p:nvSpPr>
        <p:spPr>
          <a:xfrm rot="10800000">
            <a:off x="3041053" y="334487"/>
            <a:ext cx="160676" cy="11650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540EAEC6-8702-440F-9E45-CD7B9956B07E}"/>
              </a:ext>
            </a:extLst>
          </p:cNvPr>
          <p:cNvSpPr/>
          <p:nvPr/>
        </p:nvSpPr>
        <p:spPr>
          <a:xfrm rot="216490">
            <a:off x="4306085" y="760939"/>
            <a:ext cx="140447" cy="104588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Mailbox with solid fill">
            <a:extLst>
              <a:ext uri="{FF2B5EF4-FFF2-40B4-BE49-F238E27FC236}">
                <a16:creationId xmlns:a16="http://schemas.microsoft.com/office/drawing/2014/main" id="{BCB5CD92-4609-4E50-800C-55E9CA3C1D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045300" y="6075137"/>
            <a:ext cx="914400" cy="914400"/>
          </a:xfrm>
          <a:prstGeom prst="rect">
            <a:avLst/>
          </a:prstGeom>
        </p:spPr>
      </p:pic>
      <p:pic>
        <p:nvPicPr>
          <p:cNvPr id="13" name="Graphic 12" descr="Frog outline">
            <a:extLst>
              <a:ext uri="{FF2B5EF4-FFF2-40B4-BE49-F238E27FC236}">
                <a16:creationId xmlns:a16="http://schemas.microsoft.com/office/drawing/2014/main" id="{96B86F09-589C-495E-9D9C-B6ABCE5B67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03685" y="7076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35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8AA74-F89F-48A1-B941-897EC05BA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0"/>
            <a:ext cx="9692640" cy="1325562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ITC Fenice Std"/>
              </a:rPr>
              <a:t>Ratings? Writers? Relevance?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5746F45-386E-4253-BED1-8B30CB3A7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4418" y="1911096"/>
            <a:ext cx="7599381" cy="38597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Among the 40 writers do any have a measurable style?</a:t>
            </a:r>
          </a:p>
          <a:p>
            <a:endParaRPr lang="en-US" dirty="0"/>
          </a:p>
          <a:p>
            <a:r>
              <a:rPr lang="en-US" dirty="0"/>
              <a:t>Larry David?</a:t>
            </a:r>
          </a:p>
          <a:p>
            <a:r>
              <a:rPr lang="en-US" dirty="0"/>
              <a:t>Pete Mehlman?</a:t>
            </a:r>
          </a:p>
          <a:p>
            <a:r>
              <a:rPr lang="en-US" dirty="0"/>
              <a:t>Larry Charles?</a:t>
            </a:r>
          </a:p>
          <a:p>
            <a:r>
              <a:rPr lang="en-US" dirty="0"/>
              <a:t>Jerry Seinfeld?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6785DA-1159-473A-94AC-9EF931ECC4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49" t="3384" r="22381" b="10246"/>
          <a:stretch/>
        </p:blipFill>
        <p:spPr>
          <a:xfrm>
            <a:off x="289560" y="1705845"/>
            <a:ext cx="2751105" cy="255892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E0B3D9AA-25D1-42E7-BD30-A3F43A88EF04}"/>
              </a:ext>
            </a:extLst>
          </p:cNvPr>
          <p:cNvGraphicFramePr>
            <a:graphicFrameLocks/>
          </p:cNvGraphicFramePr>
          <p:nvPr/>
        </p:nvGraphicFramePr>
        <p:xfrm>
          <a:off x="8440617" y="4264768"/>
          <a:ext cx="4529796" cy="2593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70938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B5B43"/>
      </a:accent1>
      <a:accent2>
        <a:srgbClr val="4DA7F1"/>
      </a:accent2>
      <a:accent3>
        <a:srgbClr val="524155"/>
      </a:accent3>
      <a:accent4>
        <a:srgbClr val="FA6400"/>
      </a:accent4>
      <a:accent5>
        <a:srgbClr val="524155"/>
      </a:accent5>
      <a:accent6>
        <a:srgbClr val="FFC000"/>
      </a:accent6>
      <a:hlink>
        <a:srgbClr val="EB5B43"/>
      </a:hlink>
      <a:folHlink>
        <a:srgbClr val="6257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2B13C5D8F50E4995A3B8314D01A6F3" ma:contentTypeVersion="4" ma:contentTypeDescription="Create a new document." ma:contentTypeScope="" ma:versionID="f7a580af035b7bf15d565392abd79e1e">
  <xsd:schema xmlns:xsd="http://www.w3.org/2001/XMLSchema" xmlns:xs="http://www.w3.org/2001/XMLSchema" xmlns:p="http://schemas.microsoft.com/office/2006/metadata/properties" xmlns:ns2="5a1a8b46-4022-4ade-a960-deddc3eec7fe" targetNamespace="http://schemas.microsoft.com/office/2006/metadata/properties" ma:root="true" ma:fieldsID="4215fb40ce5baea47f24f80d48207548" ns2:_="">
    <xsd:import namespace="5a1a8b46-4022-4ade-a960-deddc3eec7f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1a8b46-4022-4ade-a960-deddc3eec7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5a1a8b46-4022-4ade-a960-deddc3eec7f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652E430-0D47-4462-BDEC-16AC64474089}"/>
</file>

<file path=customXml/itemProps2.xml><?xml version="1.0" encoding="utf-8"?>
<ds:datastoreItem xmlns:ds="http://schemas.openxmlformats.org/officeDocument/2006/customXml" ds:itemID="{FBDEF148-1770-458F-8F5B-C3D0A278AA9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521</TotalTime>
  <Words>678</Words>
  <Application>Microsoft Office PowerPoint</Application>
  <PresentationFormat>Widescreen</PresentationFormat>
  <Paragraphs>100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Arial Rounded MT Bold</vt:lpstr>
      <vt:lpstr>Calibri</vt:lpstr>
      <vt:lpstr>Calibri Light</vt:lpstr>
      <vt:lpstr>ITC Fenice Std</vt:lpstr>
      <vt:lpstr>Lucida Bright</vt:lpstr>
      <vt:lpstr>Office Theme</vt:lpstr>
      <vt:lpstr>PowerPoint Presentation</vt:lpstr>
      <vt:lpstr>What is the deal with this project?</vt:lpstr>
      <vt:lpstr>Why do we care?</vt:lpstr>
      <vt:lpstr>The Data of Seinology</vt:lpstr>
      <vt:lpstr>Scripts, Writers, Directors, You Name It…</vt:lpstr>
      <vt:lpstr>Some Quick Stats…</vt:lpstr>
      <vt:lpstr>Is it really a show about nothing?</vt:lpstr>
      <vt:lpstr>Who said it?</vt:lpstr>
      <vt:lpstr>Ratings? Writers? Relevance?</vt:lpstr>
      <vt:lpstr>Who’s the best?</vt:lpstr>
      <vt:lpstr>WHY IT MATTERS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Shapes</dc:title>
  <dc:creator>Mickey Feliciano</dc:creator>
  <cp:lastModifiedBy>Micaela Feliciano</cp:lastModifiedBy>
  <cp:revision>82</cp:revision>
  <dcterms:created xsi:type="dcterms:W3CDTF">2021-02-16T19:28:09Z</dcterms:created>
  <dcterms:modified xsi:type="dcterms:W3CDTF">2021-02-21T20:57:23Z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0x010100212B13C5D8F50E4995A3B8314D01A6F3</vt:lpwstr>
  </property>
</Properties>
</file>